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6"/>
  </p:notesMasterIdLst>
  <p:sldIdLst>
    <p:sldId id="256" r:id="rId2"/>
    <p:sldId id="257" r:id="rId3"/>
    <p:sldId id="258" r:id="rId4"/>
    <p:sldId id="287" r:id="rId5"/>
    <p:sldId id="261" r:id="rId6"/>
    <p:sldId id="282" r:id="rId7"/>
    <p:sldId id="312" r:id="rId8"/>
    <p:sldId id="309" r:id="rId9"/>
    <p:sldId id="313" r:id="rId10"/>
    <p:sldId id="310" r:id="rId11"/>
    <p:sldId id="314" r:id="rId12"/>
    <p:sldId id="311" r:id="rId13"/>
    <p:sldId id="280" r:id="rId14"/>
    <p:sldId id="315" r:id="rId15"/>
    <p:sldId id="316" r:id="rId16"/>
    <p:sldId id="286" r:id="rId17"/>
    <p:sldId id="288" r:id="rId18"/>
    <p:sldId id="260" r:id="rId19"/>
    <p:sldId id="302" r:id="rId20"/>
    <p:sldId id="296" r:id="rId21"/>
    <p:sldId id="306" r:id="rId22"/>
    <p:sldId id="297" r:id="rId23"/>
    <p:sldId id="301" r:id="rId24"/>
    <p:sldId id="298" r:id="rId25"/>
    <p:sldId id="303" r:id="rId26"/>
    <p:sldId id="299" r:id="rId27"/>
    <p:sldId id="304" r:id="rId28"/>
    <p:sldId id="300" r:id="rId29"/>
    <p:sldId id="305" r:id="rId30"/>
    <p:sldId id="262" r:id="rId31"/>
    <p:sldId id="275" r:id="rId32"/>
    <p:sldId id="277" r:id="rId33"/>
    <p:sldId id="278" r:id="rId34"/>
    <p:sldId id="266" r:id="rId35"/>
    <p:sldId id="292" r:id="rId36"/>
    <p:sldId id="289" r:id="rId37"/>
    <p:sldId id="294" r:id="rId38"/>
    <p:sldId id="317" r:id="rId39"/>
    <p:sldId id="318" r:id="rId40"/>
    <p:sldId id="291" r:id="rId41"/>
    <p:sldId id="319" r:id="rId42"/>
    <p:sldId id="270" r:id="rId43"/>
    <p:sldId id="279" r:id="rId44"/>
    <p:sldId id="273" r:id="rId45"/>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DM Sans" pitchFamily="2" charset="0"/>
      <p:regular r:id="rId51"/>
      <p:bold r:id="rId52"/>
      <p:italic r:id="rId53"/>
      <p:boldItalic r:id="rId54"/>
    </p:embeddedFont>
    <p:embeddedFont>
      <p:font typeface="DM Sans Bold" charset="0"/>
      <p:regular r:id="rId55"/>
    </p:embeddedFont>
    <p:embeddedFont>
      <p:font typeface="DM Sans Italics" panose="020B0604020202020204" charset="0"/>
      <p:regular r:id="rId56"/>
    </p:embeddedFont>
    <p:embeddedFont>
      <p:font typeface="IBM Plex Sans Bold" panose="020B0604020202020204" charset="0"/>
      <p:regular r:id="rId57"/>
    </p:embeddedFont>
    <p:embeddedFont>
      <p:font typeface="Kollektif 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6D73"/>
    <a:srgbClr val="227C9D"/>
    <a:srgbClr val="545454"/>
    <a:srgbClr val="48CFAE"/>
    <a:srgbClr val="FFCB77"/>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8087" autoAdjust="0"/>
  </p:normalViewPr>
  <p:slideViewPr>
    <p:cSldViewPr>
      <p:cViewPr varScale="1">
        <p:scale>
          <a:sx n="43" d="100"/>
          <a:sy n="43" d="100"/>
        </p:scale>
        <p:origin x="137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48933-445A-48FE-A023-58143976126E}"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C91B4-04A7-4BC2-85C2-D922A7638548}" type="slidenum">
              <a:rPr lang="en-US" smtClean="0"/>
              <a:t>‹#›</a:t>
            </a:fld>
            <a:endParaRPr lang="en-US"/>
          </a:p>
        </p:txBody>
      </p:sp>
    </p:spTree>
    <p:extLst>
      <p:ext uri="{BB962C8B-B14F-4D97-AF65-F5344CB8AC3E}">
        <p14:creationId xmlns:p14="http://schemas.microsoft.com/office/powerpoint/2010/main" val="3118166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Network Analysis with Palladio workshop. My name is Ruby Martinez your instructor for today’s session. </a:t>
            </a:r>
          </a:p>
        </p:txBody>
      </p:sp>
      <p:sp>
        <p:nvSpPr>
          <p:cNvPr id="4" name="Slide Number Placeholder 3"/>
          <p:cNvSpPr>
            <a:spLocks noGrp="1"/>
          </p:cNvSpPr>
          <p:nvPr>
            <p:ph type="sldNum" sz="quarter" idx="5"/>
          </p:nvPr>
        </p:nvSpPr>
        <p:spPr/>
        <p:txBody>
          <a:bodyPr/>
          <a:lstStyle/>
          <a:p>
            <a:fld id="{CB7C91B4-04A7-4BC2-85C2-D922A7638548}" type="slidenum">
              <a:rPr lang="en-US" smtClean="0"/>
              <a:t>1</a:t>
            </a:fld>
            <a:endParaRPr lang="en-US"/>
          </a:p>
        </p:txBody>
      </p:sp>
    </p:spTree>
    <p:extLst>
      <p:ext uri="{BB962C8B-B14F-4D97-AF65-F5344CB8AC3E}">
        <p14:creationId xmlns:p14="http://schemas.microsoft.com/office/powerpoint/2010/main" val="2292296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collects and analyzes syllabi from various academic disciplines, allowing researchers to explore the network of knowledge and connections between courses, instructors, and institutions. </a:t>
            </a:r>
          </a:p>
          <a:p>
            <a:endParaRPr lang="en-US" dirty="0"/>
          </a:p>
          <a:p>
            <a:r>
              <a:rPr lang="en-US" dirty="0"/>
              <a:t>In this example, network analysis techniques are applied to identify patterns in syllabus content, curricular trends, and the flow of knowledge across disciplines.</a:t>
            </a:r>
          </a:p>
          <a:p>
            <a:endParaRPr lang="en-US" dirty="0"/>
          </a:p>
          <a:p>
            <a:r>
              <a:rPr lang="en-US" dirty="0"/>
              <a:t>Here’s a screenshot of the database where I searched digital humanities. As you can see, Debates in the Digital Humanities by Matthew K. Gold has been on 153 syllabi.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10</a:t>
            </a:fld>
            <a:endParaRPr lang="en-US"/>
          </a:p>
        </p:txBody>
      </p:sp>
    </p:spTree>
    <p:extLst>
      <p:ext uri="{BB962C8B-B14F-4D97-AF65-F5344CB8AC3E}">
        <p14:creationId xmlns:p14="http://schemas.microsoft.com/office/powerpoint/2010/main" val="3977939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can also analyze the flow of information or influence through a network. For example, network analysis can be used to trace the spread of ideas through a network, the diffusion of innovations through a population, or the dissemination of news through a media. </a:t>
            </a:r>
          </a:p>
          <a:p>
            <a:endParaRPr lang="en-US" dirty="0"/>
          </a:p>
          <a:p>
            <a:r>
              <a:rPr lang="en-US" dirty="0"/>
              <a:t>A great example of this is mapping the republic of letters project out of Stanford. </a:t>
            </a:r>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11</a:t>
            </a:fld>
            <a:endParaRPr lang="en-US"/>
          </a:p>
        </p:txBody>
      </p:sp>
    </p:spTree>
    <p:extLst>
      <p:ext uri="{BB962C8B-B14F-4D97-AF65-F5344CB8AC3E}">
        <p14:creationId xmlns:p14="http://schemas.microsoft.com/office/powerpoint/2010/main" val="2156926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delves into the world of 18th-century European correspondence networks, examining the exchange of letters among scholars, philosophers, and literary figures. </a:t>
            </a:r>
          </a:p>
          <a:p>
            <a:endParaRPr lang="en-US" dirty="0"/>
          </a:p>
          <a:p>
            <a:r>
              <a:rPr lang="en-US" dirty="0"/>
              <a:t>Network analysis helps reveal the interconnectedness of these individuals, the dissemination of ideas, and the formation of intellectual communities.</a:t>
            </a:r>
          </a:p>
          <a:p>
            <a:endParaRPr lang="en-US" dirty="0"/>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12</a:t>
            </a:fld>
            <a:endParaRPr lang="en-US"/>
          </a:p>
        </p:txBody>
      </p:sp>
    </p:spTree>
    <p:extLst>
      <p:ext uri="{BB962C8B-B14F-4D97-AF65-F5344CB8AC3E}">
        <p14:creationId xmlns:p14="http://schemas.microsoft.com/office/powerpoint/2010/main" val="25919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kern="1200" dirty="0">
                <a:solidFill>
                  <a:srgbClr val="545454"/>
                </a:solidFill>
                <a:latin typeface="DM Sans"/>
                <a:ea typeface="+mn-ea"/>
                <a:cs typeface="+mn-cs"/>
              </a:rPr>
              <a:t>But at its most basic level, network analysis is essentially mapping relationships and connections between elements. And as evidenced in the previous projects, </a:t>
            </a:r>
          </a:p>
          <a:p>
            <a:pPr marL="342900" indent="-342900">
              <a:buFont typeface="Arial" panose="020B0604020202020204" pitchFamily="34" charset="0"/>
              <a:buChar char="•"/>
            </a:pPr>
            <a:r>
              <a:rPr lang="en-US" sz="2400" kern="1200" dirty="0">
                <a:solidFill>
                  <a:srgbClr val="545454"/>
                </a:solidFill>
                <a:latin typeface="DM Sans"/>
                <a:ea typeface="+mn-ea"/>
                <a:cs typeface="+mn-cs"/>
              </a:rPr>
              <a:t>Networks are everywhere. Networks are not just found in the natural world, but also in the social, cultural, and economic worlds.</a:t>
            </a:r>
          </a:p>
          <a:p>
            <a:pPr marL="342900" indent="-342900">
              <a:buFont typeface="Arial" panose="020B0604020202020204" pitchFamily="34" charset="0"/>
              <a:buChar char="•"/>
            </a:pPr>
            <a:r>
              <a:rPr lang="en-US" sz="2400" kern="1200" dirty="0">
                <a:solidFill>
                  <a:srgbClr val="545454"/>
                </a:solidFill>
                <a:latin typeface="DM Sans"/>
                <a:ea typeface="+mn-ea"/>
                <a:cs typeface="+mn-cs"/>
              </a:rPr>
              <a:t>Networks are complex. Networks are often made up of many different nodes and edges, which can make them difficult to understand.</a:t>
            </a:r>
          </a:p>
          <a:p>
            <a:pPr marL="342900" indent="-342900">
              <a:buFont typeface="Arial" panose="020B0604020202020204" pitchFamily="34" charset="0"/>
              <a:buChar char="•"/>
            </a:pPr>
            <a:r>
              <a:rPr lang="en-US" sz="2400" kern="1200" dirty="0">
                <a:solidFill>
                  <a:srgbClr val="545454"/>
                </a:solidFill>
                <a:latin typeface="DM Sans"/>
                <a:ea typeface="+mn-ea"/>
                <a:cs typeface="+mn-cs"/>
              </a:rPr>
              <a:t>Networks are dynamic. Networks are constantly changing as new nodes and edges are added and existing nodes and edges are removed.</a:t>
            </a:r>
          </a:p>
          <a:p>
            <a:pPr marL="342900" indent="-342900">
              <a:buFont typeface="Arial" panose="020B0604020202020204" pitchFamily="34" charset="0"/>
              <a:buChar char="•"/>
            </a:pPr>
            <a:r>
              <a:rPr lang="en-US" sz="2400" kern="1200" dirty="0">
                <a:solidFill>
                  <a:srgbClr val="545454"/>
                </a:solidFill>
                <a:latin typeface="DM Sans"/>
                <a:ea typeface="+mn-ea"/>
                <a:cs typeface="+mn-cs"/>
              </a:rPr>
              <a:t>Networks are important. Networks play a role in a wide variety of phenomena, from the spread of disease to the evolution of language.</a:t>
            </a:r>
          </a:p>
          <a:p>
            <a:pPr marL="342900" indent="-342900">
              <a:buFont typeface="Arial" panose="020B0604020202020204" pitchFamily="34" charset="0"/>
              <a:buChar char="•"/>
            </a:pPr>
            <a:endParaRPr lang="en-US" sz="2400" kern="1200" dirty="0">
              <a:solidFill>
                <a:srgbClr val="545454"/>
              </a:solidFill>
              <a:latin typeface="DM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t>So now that we’ve seen some examples of what network analysis can do at a granular level, let’s step back and understand how network analysis can work. </a:t>
            </a:r>
            <a:endParaRPr lang="en-US" sz="2400" kern="1200" dirty="0">
              <a:solidFill>
                <a:srgbClr val="545454"/>
              </a:solidFill>
              <a:latin typeface="DM Sans"/>
              <a:ea typeface="+mn-ea"/>
              <a:cs typeface="+mn-cs"/>
            </a:endParaRPr>
          </a:p>
        </p:txBody>
      </p:sp>
      <p:sp>
        <p:nvSpPr>
          <p:cNvPr id="4" name="Slide Number Placeholder 3"/>
          <p:cNvSpPr>
            <a:spLocks noGrp="1"/>
          </p:cNvSpPr>
          <p:nvPr>
            <p:ph type="sldNum" sz="quarter" idx="5"/>
          </p:nvPr>
        </p:nvSpPr>
        <p:spPr/>
        <p:txBody>
          <a:bodyPr/>
          <a:lstStyle/>
          <a:p>
            <a:fld id="{CB7C91B4-04A7-4BC2-85C2-D922A7638548}" type="slidenum">
              <a:rPr lang="en-US" smtClean="0"/>
              <a:t>13</a:t>
            </a:fld>
            <a:endParaRPr lang="en-US"/>
          </a:p>
        </p:txBody>
      </p:sp>
    </p:spTree>
    <p:extLst>
      <p:ext uri="{BB962C8B-B14F-4D97-AF65-F5344CB8AC3E}">
        <p14:creationId xmlns:p14="http://schemas.microsoft.com/office/powerpoint/2010/main" val="1771893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understand the “how” by learning some basic terminology </a:t>
            </a:r>
          </a:p>
        </p:txBody>
      </p:sp>
      <p:sp>
        <p:nvSpPr>
          <p:cNvPr id="4" name="Slide Number Placeholder 3"/>
          <p:cNvSpPr>
            <a:spLocks noGrp="1"/>
          </p:cNvSpPr>
          <p:nvPr>
            <p:ph type="sldNum" sz="quarter" idx="5"/>
          </p:nvPr>
        </p:nvSpPr>
        <p:spPr/>
        <p:txBody>
          <a:bodyPr/>
          <a:lstStyle/>
          <a:p>
            <a:fld id="{CB7C91B4-04A7-4BC2-85C2-D922A7638548}" type="slidenum">
              <a:rPr lang="en-US" smtClean="0"/>
              <a:t>14</a:t>
            </a:fld>
            <a:endParaRPr lang="en-US"/>
          </a:p>
        </p:txBody>
      </p:sp>
    </p:spTree>
    <p:extLst>
      <p:ext uri="{BB962C8B-B14F-4D97-AF65-F5344CB8AC3E}">
        <p14:creationId xmlns:p14="http://schemas.microsoft.com/office/powerpoint/2010/main" val="4270596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four key words that are important to understanding networks. </a:t>
            </a:r>
          </a:p>
          <a:p>
            <a:pPr marL="171450" indent="-171450">
              <a:buFont typeface="Arial" panose="020B0604020202020204" pitchFamily="34" charset="0"/>
              <a:buChar char="•"/>
            </a:pPr>
            <a:r>
              <a:rPr lang="en-US" dirty="0"/>
              <a:t>First we have nodes, which represent the entities we are interested in studying. This can be people, organizations, ideas, and even websites. </a:t>
            </a:r>
          </a:p>
          <a:p>
            <a:pPr marL="171450" indent="-171450">
              <a:buFont typeface="Arial" panose="020B0604020202020204" pitchFamily="34" charset="0"/>
              <a:buChar char="•"/>
            </a:pPr>
            <a:r>
              <a:rPr lang="en-US" dirty="0"/>
              <a:t>Then we have edges, which represent the connections between nodes. So for example, in the context of a social network, edges can represent relationships between people such as friendship, family ties, or professional connections. An edge between two people on Facebook could represent that they are friends. </a:t>
            </a:r>
          </a:p>
          <a:p>
            <a:pPr marL="171450" indent="-171450">
              <a:buFont typeface="Arial" panose="020B0604020202020204" pitchFamily="34" charset="0"/>
              <a:buChar char="•"/>
            </a:pPr>
            <a:r>
              <a:rPr lang="en-US" dirty="0"/>
              <a:t>The degree of a node is the number of edges that are connected to it. Using the same social network example, a degree of 200 would indicate they have 200 friends. </a:t>
            </a:r>
          </a:p>
          <a:p>
            <a:pPr marL="171450" indent="-171450">
              <a:buFont typeface="Arial" panose="020B0604020202020204" pitchFamily="34" charset="0"/>
              <a:buChar char="•"/>
            </a:pPr>
            <a:r>
              <a:rPr lang="en-US" dirty="0"/>
              <a:t>Centrality is a measure of how important a node is to a network. And can be measured in a couples of ways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But for the most part we are going to focus on nodes and edges for this workshop. Now before we get into the hands on components of the workshop, I do want to highlight some network visualizations software that are widely used by the DH community. </a:t>
            </a:r>
          </a:p>
        </p:txBody>
      </p:sp>
      <p:sp>
        <p:nvSpPr>
          <p:cNvPr id="4" name="Slide Number Placeholder 3"/>
          <p:cNvSpPr>
            <a:spLocks noGrp="1"/>
          </p:cNvSpPr>
          <p:nvPr>
            <p:ph type="sldNum" sz="quarter" idx="5"/>
          </p:nvPr>
        </p:nvSpPr>
        <p:spPr/>
        <p:txBody>
          <a:bodyPr/>
          <a:lstStyle/>
          <a:p>
            <a:fld id="{CB7C91B4-04A7-4BC2-85C2-D922A7638548}" type="slidenum">
              <a:rPr lang="en-US" smtClean="0"/>
              <a:t>15</a:t>
            </a:fld>
            <a:endParaRPr lang="en-US"/>
          </a:p>
        </p:txBody>
      </p:sp>
    </p:spTree>
    <p:extLst>
      <p:ext uri="{BB962C8B-B14F-4D97-AF65-F5344CB8AC3E}">
        <p14:creationId xmlns:p14="http://schemas.microsoft.com/office/powerpoint/2010/main" val="1858119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Gephi can be used to import data from a variety of sources, visualize networks in a variety of ways, and perform a variety of network analysis tasks.</a:t>
            </a:r>
          </a:p>
          <a:p>
            <a:endParaRPr lang="en-US" dirty="0"/>
          </a:p>
          <a:p>
            <a:r>
              <a:rPr lang="en-US" dirty="0"/>
              <a:t>Now we’re ready to move into the heart of the workshop creating a dataset. </a:t>
            </a:r>
          </a:p>
        </p:txBody>
      </p:sp>
      <p:sp>
        <p:nvSpPr>
          <p:cNvPr id="4" name="Slide Number Placeholder 3"/>
          <p:cNvSpPr>
            <a:spLocks noGrp="1"/>
          </p:cNvSpPr>
          <p:nvPr>
            <p:ph type="sldNum" sz="quarter" idx="5"/>
          </p:nvPr>
        </p:nvSpPr>
        <p:spPr/>
        <p:txBody>
          <a:bodyPr/>
          <a:lstStyle/>
          <a:p>
            <a:fld id="{CB7C91B4-04A7-4BC2-85C2-D922A7638548}" type="slidenum">
              <a:rPr lang="en-US" smtClean="0"/>
              <a:t>16</a:t>
            </a:fld>
            <a:endParaRPr lang="en-US"/>
          </a:p>
        </p:txBody>
      </p:sp>
    </p:spTree>
    <p:extLst>
      <p:ext uri="{BB962C8B-B14F-4D97-AF65-F5344CB8AC3E}">
        <p14:creationId xmlns:p14="http://schemas.microsoft.com/office/powerpoint/2010/main" val="2279119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preface this section by saying there is no right or wrong way to create a dataset. And creating a dataset entirely depends on your needs and how your research question, as well as what the platform you will be using needs. </a:t>
            </a:r>
          </a:p>
        </p:txBody>
      </p:sp>
      <p:sp>
        <p:nvSpPr>
          <p:cNvPr id="4" name="Slide Number Placeholder 3"/>
          <p:cNvSpPr>
            <a:spLocks noGrp="1"/>
          </p:cNvSpPr>
          <p:nvPr>
            <p:ph type="sldNum" sz="quarter" idx="5"/>
          </p:nvPr>
        </p:nvSpPr>
        <p:spPr/>
        <p:txBody>
          <a:bodyPr/>
          <a:lstStyle/>
          <a:p>
            <a:fld id="{CB7C91B4-04A7-4BC2-85C2-D922A7638548}" type="slidenum">
              <a:rPr lang="en-US" smtClean="0"/>
              <a:t>17</a:t>
            </a:fld>
            <a:endParaRPr lang="en-US"/>
          </a:p>
        </p:txBody>
      </p:sp>
    </p:spTree>
    <p:extLst>
      <p:ext uri="{BB962C8B-B14F-4D97-AF65-F5344CB8AC3E}">
        <p14:creationId xmlns:p14="http://schemas.microsoft.com/office/powerpoint/2010/main" val="386653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sample workflow for creating a dataset. I will be going through these steps individually but also framing these steps with how I used this workflow to create the dataset we will be using for today’s workshop. So before we dive in, let’s get to know our sample dataset. </a:t>
            </a:r>
          </a:p>
        </p:txBody>
      </p:sp>
      <p:sp>
        <p:nvSpPr>
          <p:cNvPr id="4" name="Slide Number Placeholder 3"/>
          <p:cNvSpPr>
            <a:spLocks noGrp="1"/>
          </p:cNvSpPr>
          <p:nvPr>
            <p:ph type="sldNum" sz="quarter" idx="5"/>
          </p:nvPr>
        </p:nvSpPr>
        <p:spPr/>
        <p:txBody>
          <a:bodyPr/>
          <a:lstStyle/>
          <a:p>
            <a:fld id="{CB7C91B4-04A7-4BC2-85C2-D922A7638548}" type="slidenum">
              <a:rPr lang="en-US" smtClean="0"/>
              <a:t>18</a:t>
            </a:fld>
            <a:endParaRPr lang="en-US"/>
          </a:p>
        </p:txBody>
      </p:sp>
    </p:spTree>
    <p:extLst>
      <p:ext uri="{BB962C8B-B14F-4D97-AF65-F5344CB8AC3E}">
        <p14:creationId xmlns:p14="http://schemas.microsoft.com/office/powerpoint/2010/main" val="3608116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sample dataset was retrieved from the conference proceedings for the International Conference on Digital Preservation (</a:t>
            </a:r>
            <a:r>
              <a:rPr lang="en-US" dirty="0" err="1"/>
              <a:t>iPRES</a:t>
            </a:r>
            <a:r>
              <a:rPr lang="en-US" dirty="0"/>
              <a:t>) from 2022 and 2023. </a:t>
            </a:r>
          </a:p>
          <a:p>
            <a:endParaRPr lang="en-US" dirty="0"/>
          </a:p>
          <a:p>
            <a:r>
              <a:rPr lang="en-US" dirty="0"/>
              <a:t>Some of our data elements include Author, Affiliation… </a:t>
            </a:r>
          </a:p>
          <a:p>
            <a:endParaRPr lang="en-US" dirty="0"/>
          </a:p>
          <a:p>
            <a:r>
              <a:rPr lang="en-US" dirty="0"/>
              <a:t>So lets walk through our workflow</a:t>
            </a:r>
          </a:p>
        </p:txBody>
      </p:sp>
      <p:sp>
        <p:nvSpPr>
          <p:cNvPr id="4" name="Slide Number Placeholder 3"/>
          <p:cNvSpPr>
            <a:spLocks noGrp="1"/>
          </p:cNvSpPr>
          <p:nvPr>
            <p:ph type="sldNum" sz="quarter" idx="5"/>
          </p:nvPr>
        </p:nvSpPr>
        <p:spPr/>
        <p:txBody>
          <a:bodyPr/>
          <a:lstStyle/>
          <a:p>
            <a:fld id="{CB7C91B4-04A7-4BC2-85C2-D922A7638548}" type="slidenum">
              <a:rPr lang="en-US" smtClean="0"/>
              <a:t>19</a:t>
            </a:fld>
            <a:endParaRPr lang="en-US"/>
          </a:p>
        </p:txBody>
      </p:sp>
    </p:spTree>
    <p:extLst>
      <p:ext uri="{BB962C8B-B14F-4D97-AF65-F5344CB8AC3E}">
        <p14:creationId xmlns:p14="http://schemas.microsoft.com/office/powerpoint/2010/main" val="2294863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purpose of this workshop is to get you to consider how network analysis can play a role in unveiling hidden connections. This workshop is designed for digital humanities scholars, graduate students, librarians, and researchers interested in learning how to use Palladio for data visualization.</a:t>
            </a:r>
          </a:p>
        </p:txBody>
      </p:sp>
      <p:sp>
        <p:nvSpPr>
          <p:cNvPr id="4" name="Slide Number Placeholder 3"/>
          <p:cNvSpPr>
            <a:spLocks noGrp="1"/>
          </p:cNvSpPr>
          <p:nvPr>
            <p:ph type="sldNum" sz="quarter" idx="5"/>
          </p:nvPr>
        </p:nvSpPr>
        <p:spPr/>
        <p:txBody>
          <a:bodyPr/>
          <a:lstStyle/>
          <a:p>
            <a:fld id="{CB7C91B4-04A7-4BC2-85C2-D922A7638548}" type="slidenum">
              <a:rPr lang="en-US" smtClean="0"/>
              <a:t>2</a:t>
            </a:fld>
            <a:endParaRPr lang="en-US"/>
          </a:p>
        </p:txBody>
      </p:sp>
    </p:spTree>
    <p:extLst>
      <p:ext uri="{BB962C8B-B14F-4D97-AF65-F5344CB8AC3E}">
        <p14:creationId xmlns:p14="http://schemas.microsoft.com/office/powerpoint/2010/main" val="1699227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defining the objective </a:t>
            </a:r>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20</a:t>
            </a:fld>
            <a:endParaRPr lang="en-US"/>
          </a:p>
        </p:txBody>
      </p:sp>
    </p:spTree>
    <p:extLst>
      <p:ext uri="{BB962C8B-B14F-4D97-AF65-F5344CB8AC3E}">
        <p14:creationId xmlns:p14="http://schemas.microsoft.com/office/powerpoint/2010/main" val="2985148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this looked like for me, was asking myself what did I want to learn from the </a:t>
            </a:r>
            <a:r>
              <a:rPr lang="en-US" dirty="0" err="1"/>
              <a:t>iPRES</a:t>
            </a:r>
            <a:r>
              <a:rPr lang="en-US" dirty="0"/>
              <a:t> conference proceedings. This conference is the only international conference on digital preservation that first began in 2004. The big picture for me is exploring research connections and trends within the community. </a:t>
            </a:r>
          </a:p>
          <a:p>
            <a:endParaRPr lang="en-US" dirty="0"/>
          </a:p>
          <a:p>
            <a:r>
              <a:rPr lang="en-US" dirty="0"/>
              <a:t>But before I can formulate any research questions, I needed to identify data elements that are available via the proceedings, which is also important for our next step. So like most conference proceedings the data that is publicly available are elements like Author, Affiliation, Country, Paper Title, Topics, Submission Year, etc. </a:t>
            </a:r>
          </a:p>
          <a:p>
            <a:endParaRPr lang="en-US" dirty="0"/>
          </a:p>
          <a:p>
            <a:r>
              <a:rPr lang="en-US" dirty="0"/>
              <a:t>Now that I have an idea of the data I’m working with, some of what I wanted to explore are co-authorship patterns. </a:t>
            </a:r>
          </a:p>
        </p:txBody>
      </p:sp>
      <p:sp>
        <p:nvSpPr>
          <p:cNvPr id="4" name="Slide Number Placeholder 3"/>
          <p:cNvSpPr>
            <a:spLocks noGrp="1"/>
          </p:cNvSpPr>
          <p:nvPr>
            <p:ph type="sldNum" sz="quarter" idx="5"/>
          </p:nvPr>
        </p:nvSpPr>
        <p:spPr/>
        <p:txBody>
          <a:bodyPr/>
          <a:lstStyle/>
          <a:p>
            <a:fld id="{CB7C91B4-04A7-4BC2-85C2-D922A7638548}" type="slidenum">
              <a:rPr lang="en-US" smtClean="0"/>
              <a:t>21</a:t>
            </a:fld>
            <a:endParaRPr lang="en-US"/>
          </a:p>
        </p:txBody>
      </p:sp>
    </p:spTree>
    <p:extLst>
      <p:ext uri="{BB962C8B-B14F-4D97-AF65-F5344CB8AC3E}">
        <p14:creationId xmlns:p14="http://schemas.microsoft.com/office/powerpoint/2010/main" val="165488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put this step before actually gathering the data because it provides clarity in the data collection process. By defining nodes and edges beforehand, you focus on gathering only the necessary data attributes that contribute to constructing the network. This helps avoid collecting excessive or irrelevant information.</a:t>
            </a:r>
          </a:p>
          <a:p>
            <a:endParaRPr lang="en-US" dirty="0"/>
          </a:p>
          <a:p>
            <a:r>
              <a:rPr lang="en-US" dirty="0"/>
              <a:t>But this is a good time to remind you that this workflow is flexible and if you are already working with a preset data than you can identify your nodes and edges by analyzing what you already have. </a:t>
            </a:r>
          </a:p>
        </p:txBody>
      </p:sp>
      <p:sp>
        <p:nvSpPr>
          <p:cNvPr id="4" name="Slide Number Placeholder 3"/>
          <p:cNvSpPr>
            <a:spLocks noGrp="1"/>
          </p:cNvSpPr>
          <p:nvPr>
            <p:ph type="sldNum" sz="quarter" idx="5"/>
          </p:nvPr>
        </p:nvSpPr>
        <p:spPr/>
        <p:txBody>
          <a:bodyPr/>
          <a:lstStyle/>
          <a:p>
            <a:fld id="{CB7C91B4-04A7-4BC2-85C2-D922A7638548}" type="slidenum">
              <a:rPr lang="en-US" smtClean="0"/>
              <a:t>22</a:t>
            </a:fld>
            <a:endParaRPr lang="en-US"/>
          </a:p>
        </p:txBody>
      </p:sp>
    </p:spTree>
    <p:extLst>
      <p:ext uri="{BB962C8B-B14F-4D97-AF65-F5344CB8AC3E}">
        <p14:creationId xmlns:p14="http://schemas.microsoft.com/office/powerpoint/2010/main" val="2913714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context of our sample dataset. Here are some sample nodes. </a:t>
            </a:r>
          </a:p>
          <a:p>
            <a:r>
              <a:rPr lang="en-US" dirty="0"/>
              <a:t>Each unique author could be a separate node. </a:t>
            </a:r>
          </a:p>
          <a:p>
            <a:r>
              <a:rPr lang="en-US" dirty="0"/>
              <a:t>Each unique paper could represent a node. </a:t>
            </a:r>
          </a:p>
          <a:p>
            <a:endParaRPr lang="en-US" dirty="0"/>
          </a:p>
          <a:p>
            <a:r>
              <a:rPr lang="en-US" dirty="0"/>
              <a:t>Edges </a:t>
            </a:r>
          </a:p>
          <a:p>
            <a:r>
              <a:rPr lang="en-US" dirty="0"/>
              <a:t>Author-Paper Relationship: Create edges to represent the relationship between authors and papers they've written. Each edge connects an author node to a paper node, indicating that the author has contributed to that particular paper.</a:t>
            </a:r>
          </a:p>
          <a:p>
            <a:r>
              <a:rPr lang="en-US" dirty="0"/>
              <a:t>Co-authorship: Establish edges between author nodes to denote co-authorship. If two authors have collaborated on the same paper, create an edge between their respective nodes to illustrate their collaborative relationship.</a:t>
            </a:r>
          </a:p>
          <a:p>
            <a:endParaRPr lang="en-US" dirty="0"/>
          </a:p>
          <a:p>
            <a:r>
              <a:rPr lang="en-US" dirty="0"/>
              <a:t>This representation allows analysis of relationships between papers, authors, collaborations, and potentially insights into co-authorship networks, paper citations, author affiliations, etc.</a:t>
            </a:r>
          </a:p>
        </p:txBody>
      </p:sp>
      <p:sp>
        <p:nvSpPr>
          <p:cNvPr id="4" name="Slide Number Placeholder 3"/>
          <p:cNvSpPr>
            <a:spLocks noGrp="1"/>
          </p:cNvSpPr>
          <p:nvPr>
            <p:ph type="sldNum" sz="quarter" idx="5"/>
          </p:nvPr>
        </p:nvSpPr>
        <p:spPr/>
        <p:txBody>
          <a:bodyPr/>
          <a:lstStyle/>
          <a:p>
            <a:fld id="{CB7C91B4-04A7-4BC2-85C2-D922A7638548}" type="slidenum">
              <a:rPr lang="en-US" smtClean="0"/>
              <a:t>23</a:t>
            </a:fld>
            <a:endParaRPr lang="en-US"/>
          </a:p>
        </p:txBody>
      </p:sp>
    </p:spTree>
    <p:extLst>
      <p:ext uri="{BB962C8B-B14F-4D97-AF65-F5344CB8AC3E}">
        <p14:creationId xmlns:p14="http://schemas.microsoft.com/office/powerpoint/2010/main" val="1686915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gathered the data by accessing the conference proceedings online. </a:t>
            </a:r>
          </a:p>
          <a:p>
            <a:r>
              <a:rPr lang="en-US" dirty="0"/>
              <a:t>Extract the data was a manual process and involved a lot of copy and paste. </a:t>
            </a:r>
          </a:p>
          <a:p>
            <a:r>
              <a:rPr lang="en-US" dirty="0"/>
              <a:t>And I structured that data into an excel spreadsheet by organizing it using the data fields like year, paper id, title, etc. </a:t>
            </a:r>
          </a:p>
        </p:txBody>
      </p:sp>
      <p:sp>
        <p:nvSpPr>
          <p:cNvPr id="4" name="Slide Number Placeholder 3"/>
          <p:cNvSpPr>
            <a:spLocks noGrp="1"/>
          </p:cNvSpPr>
          <p:nvPr>
            <p:ph type="sldNum" sz="quarter" idx="5"/>
          </p:nvPr>
        </p:nvSpPr>
        <p:spPr/>
        <p:txBody>
          <a:bodyPr/>
          <a:lstStyle/>
          <a:p>
            <a:fld id="{CB7C91B4-04A7-4BC2-85C2-D922A7638548}" type="slidenum">
              <a:rPr lang="en-US" smtClean="0"/>
              <a:t>25</a:t>
            </a:fld>
            <a:endParaRPr lang="en-US"/>
          </a:p>
        </p:txBody>
      </p:sp>
    </p:spTree>
    <p:extLst>
      <p:ext uri="{BB962C8B-B14F-4D97-AF65-F5344CB8AC3E}">
        <p14:creationId xmlns:p14="http://schemas.microsoft.com/office/powerpoint/2010/main" val="4018810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26</a:t>
            </a:fld>
            <a:endParaRPr lang="en-US"/>
          </a:p>
        </p:txBody>
      </p:sp>
    </p:spTree>
    <p:extLst>
      <p:ext uri="{BB962C8B-B14F-4D97-AF65-F5344CB8AC3E}">
        <p14:creationId xmlns:p14="http://schemas.microsoft.com/office/powerpoint/2010/main" val="1564572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common step when you’re working with data that wasn’t created by you. And some of these steps are entirely optional. </a:t>
            </a:r>
          </a:p>
          <a:p>
            <a:endParaRPr lang="en-US" dirty="0"/>
          </a:p>
          <a:p>
            <a:r>
              <a:rPr lang="en-US" dirty="0"/>
              <a:t>An example of data cleaning for this dataset was when authors had a paper in both the 2022 and 2023 conference proceedings but only included their middle initial in one year. The computer is going to interpret this as two separate authors even though we know it’s one. </a:t>
            </a:r>
          </a:p>
          <a:p>
            <a:endParaRPr lang="en-US" dirty="0"/>
          </a:p>
          <a:p>
            <a:r>
              <a:rPr lang="en-US" dirty="0"/>
              <a:t>Formatting also comes into play here, especially if you are using platforms that are case sensitive. So you want to make there is consistent formatting across your data. One of the formatting issues I spotted was this right here. This particular author uses diacritics in their name, but when I extracted that data from the conference proceedings excel may have tried to normalize this on its own and somehow a copyright symbol was added. THAT has since been corrected.  </a:t>
            </a:r>
          </a:p>
          <a:p>
            <a:endParaRPr lang="en-US" dirty="0"/>
          </a:p>
          <a:p>
            <a:r>
              <a:rPr lang="en-US" dirty="0"/>
              <a:t>Lastly, some examples of normalization can look like removing professional titles from names (i.e. Dr., Mr., Mrs.), if you’re using dates you want to ensure the same date format is being used across the dataset as well.  </a:t>
            </a:r>
          </a:p>
          <a:p>
            <a:endParaRPr lang="en-US" dirty="0"/>
          </a:p>
          <a:p>
            <a:r>
              <a:rPr lang="en-US" dirty="0"/>
              <a:t>Palladio accepts </a:t>
            </a:r>
            <a:r>
              <a:rPr lang="en-US" dirty="0" err="1"/>
              <a:t>cvs</a:t>
            </a:r>
            <a:r>
              <a:rPr lang="en-US" dirty="0"/>
              <a:t> and spreadsheets</a:t>
            </a:r>
          </a:p>
        </p:txBody>
      </p:sp>
      <p:sp>
        <p:nvSpPr>
          <p:cNvPr id="4" name="Slide Number Placeholder 3"/>
          <p:cNvSpPr>
            <a:spLocks noGrp="1"/>
          </p:cNvSpPr>
          <p:nvPr>
            <p:ph type="sldNum" sz="quarter" idx="5"/>
          </p:nvPr>
        </p:nvSpPr>
        <p:spPr/>
        <p:txBody>
          <a:bodyPr/>
          <a:lstStyle/>
          <a:p>
            <a:fld id="{CB7C91B4-04A7-4BC2-85C2-D922A7638548}" type="slidenum">
              <a:rPr lang="en-US" smtClean="0"/>
              <a:t>27</a:t>
            </a:fld>
            <a:endParaRPr lang="en-US"/>
          </a:p>
        </p:txBody>
      </p:sp>
    </p:spTree>
    <p:extLst>
      <p:ext uri="{BB962C8B-B14F-4D97-AF65-F5344CB8AC3E}">
        <p14:creationId xmlns:p14="http://schemas.microsoft.com/office/powerpoint/2010/main" val="1599606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 in the workflow is determine what software to use. </a:t>
            </a:r>
          </a:p>
        </p:txBody>
      </p:sp>
      <p:sp>
        <p:nvSpPr>
          <p:cNvPr id="4" name="Slide Number Placeholder 3"/>
          <p:cNvSpPr>
            <a:spLocks noGrp="1"/>
          </p:cNvSpPr>
          <p:nvPr>
            <p:ph type="sldNum" sz="quarter" idx="5"/>
          </p:nvPr>
        </p:nvSpPr>
        <p:spPr/>
        <p:txBody>
          <a:bodyPr/>
          <a:lstStyle/>
          <a:p>
            <a:fld id="{CB7C91B4-04A7-4BC2-85C2-D922A7638548}" type="slidenum">
              <a:rPr lang="en-US" smtClean="0"/>
              <a:t>28</a:t>
            </a:fld>
            <a:endParaRPr lang="en-US"/>
          </a:p>
        </p:txBody>
      </p:sp>
    </p:spTree>
    <p:extLst>
      <p:ext uri="{BB962C8B-B14F-4D97-AF65-F5344CB8AC3E}">
        <p14:creationId xmlns:p14="http://schemas.microsoft.com/office/powerpoint/2010/main" val="1602579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what software to use requires YOU GUESSED IT researching the tools. Some aspects you’ll want to consider is whether or not your data is compatible with the software, how easy is it to use, is it compatible with other tools. How much time and effort can you invest to this project? </a:t>
            </a:r>
          </a:p>
          <a:p>
            <a:endParaRPr lang="en-US" dirty="0"/>
          </a:p>
          <a:p>
            <a:r>
              <a:rPr lang="en-US" dirty="0"/>
              <a:t>Since we’re going to be working with a fairly small dataset, I wanted to use Palladio because of its intuitive features which I’ll go into more detail in a couple of slides. </a:t>
            </a:r>
          </a:p>
          <a:p>
            <a:endParaRPr lang="en-US" dirty="0"/>
          </a:p>
          <a:p>
            <a:r>
              <a:rPr lang="en-US" dirty="0"/>
              <a:t>But all that’s left to do here is to transform your data into the required format of whatever tool you’ll be using and just upload your data. </a:t>
            </a:r>
          </a:p>
          <a:p>
            <a:endParaRPr lang="en-US" dirty="0"/>
          </a:p>
          <a:p>
            <a:r>
              <a:rPr lang="en-US" dirty="0"/>
              <a:t>Sometimes you’ll find after you’ve gotten to know the tool a little bit more, you’ll identify different ways in structuring your data to get more specific results. </a:t>
            </a:r>
          </a:p>
        </p:txBody>
      </p:sp>
      <p:sp>
        <p:nvSpPr>
          <p:cNvPr id="4" name="Slide Number Placeholder 3"/>
          <p:cNvSpPr>
            <a:spLocks noGrp="1"/>
          </p:cNvSpPr>
          <p:nvPr>
            <p:ph type="sldNum" sz="quarter" idx="5"/>
          </p:nvPr>
        </p:nvSpPr>
        <p:spPr/>
        <p:txBody>
          <a:bodyPr/>
          <a:lstStyle/>
          <a:p>
            <a:fld id="{CB7C91B4-04A7-4BC2-85C2-D922A7638548}" type="slidenum">
              <a:rPr lang="en-US" smtClean="0"/>
              <a:t>29</a:t>
            </a:fld>
            <a:endParaRPr lang="en-US"/>
          </a:p>
        </p:txBody>
      </p:sp>
    </p:spTree>
    <p:extLst>
      <p:ext uri="{BB962C8B-B14F-4D97-AF65-F5344CB8AC3E}">
        <p14:creationId xmlns:p14="http://schemas.microsoft.com/office/powerpoint/2010/main" val="10132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we’re ready to get started with getting to know the star of the show, Palladio. </a:t>
            </a:r>
          </a:p>
          <a:p>
            <a:endParaRPr lang="en-US" dirty="0"/>
          </a:p>
          <a:p>
            <a:r>
              <a:rPr lang="en-US" dirty="0"/>
              <a:t>Palladio, a web-based data visualization tool and widely used in the DH community. Its intuitive interface and comprehensive features make it an invaluable tool for exploring complex relationships and uncovering hidden patterns. This section will introduce you to the fundamentals of Palladio, equipping you with the knowledge and skills to navigate its interface and embark on your network analysis journey.</a:t>
            </a:r>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30</a:t>
            </a:fld>
            <a:endParaRPr lang="en-US"/>
          </a:p>
        </p:txBody>
      </p:sp>
    </p:spTree>
    <p:extLst>
      <p:ext uri="{BB962C8B-B14F-4D97-AF65-F5344CB8AC3E}">
        <p14:creationId xmlns:p14="http://schemas.microsoft.com/office/powerpoint/2010/main" val="2032326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analysis and visualization software have become crucial tools for transforming our understanding of culture, history, and society in the constantly changing field of digital humanities. </a:t>
            </a:r>
          </a:p>
        </p:txBody>
      </p:sp>
      <p:sp>
        <p:nvSpPr>
          <p:cNvPr id="4" name="Slide Number Placeholder 3"/>
          <p:cNvSpPr>
            <a:spLocks noGrp="1"/>
          </p:cNvSpPr>
          <p:nvPr>
            <p:ph type="sldNum" sz="quarter" idx="5"/>
          </p:nvPr>
        </p:nvSpPr>
        <p:spPr/>
        <p:txBody>
          <a:bodyPr/>
          <a:lstStyle/>
          <a:p>
            <a:fld id="{CB7C91B4-04A7-4BC2-85C2-D922A7638548}" type="slidenum">
              <a:rPr lang="en-US" smtClean="0"/>
              <a:t>3</a:t>
            </a:fld>
            <a:endParaRPr lang="en-US"/>
          </a:p>
        </p:txBody>
      </p:sp>
    </p:spTree>
    <p:extLst>
      <p:ext uri="{BB962C8B-B14F-4D97-AF65-F5344CB8AC3E}">
        <p14:creationId xmlns:p14="http://schemas.microsoft.com/office/powerpoint/2010/main" val="747673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33</a:t>
            </a:fld>
            <a:endParaRPr lang="en-US"/>
          </a:p>
        </p:txBody>
      </p:sp>
    </p:spTree>
    <p:extLst>
      <p:ext uri="{BB962C8B-B14F-4D97-AF65-F5344CB8AC3E}">
        <p14:creationId xmlns:p14="http://schemas.microsoft.com/office/powerpoint/2010/main" val="3327567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we get into the hands on </a:t>
            </a:r>
            <a:r>
              <a:rPr lang="en-US" dirty="0" err="1"/>
              <a:t>partion</a:t>
            </a:r>
            <a:r>
              <a:rPr lang="en-US" dirty="0"/>
              <a:t> of the workshop and I want to quickly walkthrough importing data. </a:t>
            </a:r>
          </a:p>
          <a:p>
            <a:r>
              <a:rPr lang="en-US" dirty="0"/>
              <a:t>Palladio facilitates seamless data import from various sources, enabling users to effortlessly incorporate their data into the platform. </a:t>
            </a:r>
          </a:p>
        </p:txBody>
      </p:sp>
      <p:sp>
        <p:nvSpPr>
          <p:cNvPr id="4" name="Slide Number Placeholder 3"/>
          <p:cNvSpPr>
            <a:spLocks noGrp="1"/>
          </p:cNvSpPr>
          <p:nvPr>
            <p:ph type="sldNum" sz="quarter" idx="5"/>
          </p:nvPr>
        </p:nvSpPr>
        <p:spPr/>
        <p:txBody>
          <a:bodyPr/>
          <a:lstStyle/>
          <a:p>
            <a:fld id="{CB7C91B4-04A7-4BC2-85C2-D922A7638548}" type="slidenum">
              <a:rPr lang="en-US" smtClean="0"/>
              <a:t>34</a:t>
            </a:fld>
            <a:endParaRPr lang="en-US"/>
          </a:p>
        </p:txBody>
      </p:sp>
    </p:spTree>
    <p:extLst>
      <p:ext uri="{BB962C8B-B14F-4D97-AF65-F5344CB8AC3E}">
        <p14:creationId xmlns:p14="http://schemas.microsoft.com/office/powerpoint/2010/main" val="4029811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the data is in a format compatible with Palladio. Supported formats include CSV, TSV, and Excel spreadsheets. In this case, the sample dataset is already saved in CSV format. </a:t>
            </a:r>
          </a:p>
          <a:p>
            <a:endParaRPr lang="en-US" dirty="0"/>
          </a:p>
          <a:p>
            <a:r>
              <a:rPr lang="en-US" dirty="0"/>
              <a:t>You will launch Palladio in your web browser and click start. You will be directed to this page and instructed to load your data. You can do this by copying and pasting your spreadsheet direct from excel. </a:t>
            </a:r>
          </a:p>
          <a:p>
            <a:endParaRPr lang="en-US" dirty="0"/>
          </a:p>
          <a:p>
            <a:r>
              <a:rPr lang="en-US" dirty="0"/>
              <a:t>OR you can drag and drop your file into the empty box. </a:t>
            </a:r>
          </a:p>
          <a:p>
            <a:endParaRPr lang="en-US" dirty="0"/>
          </a:p>
          <a:p>
            <a:r>
              <a:rPr lang="en-US" dirty="0"/>
              <a:t>Once you’ve done this the box will no longer be blank. You can do a quick glance through to make sure everything looks good before clicking LOAD.</a:t>
            </a:r>
          </a:p>
          <a:p>
            <a:endParaRPr lang="en-US" dirty="0"/>
          </a:p>
          <a:p>
            <a:r>
              <a:rPr lang="en-US" dirty="0"/>
              <a:t>After clicking LOAD, you will be shown a high-level view of your data, which Palladio calls DIMENSIONS. Most of the dimensions will auto fill. for example YEAR auto fills to date. Paper ID auto fills to number, in this instance, even though the Paper ID is a number we are not using this dimension as numerical data. So we can update this dimension to be read as TEXT instead. I will walk through all this in more detail during the demonstration. </a:t>
            </a:r>
          </a:p>
        </p:txBody>
      </p:sp>
      <p:sp>
        <p:nvSpPr>
          <p:cNvPr id="4" name="Slide Number Placeholder 3"/>
          <p:cNvSpPr>
            <a:spLocks noGrp="1"/>
          </p:cNvSpPr>
          <p:nvPr>
            <p:ph type="sldNum" sz="quarter" idx="5"/>
          </p:nvPr>
        </p:nvSpPr>
        <p:spPr/>
        <p:txBody>
          <a:bodyPr/>
          <a:lstStyle/>
          <a:p>
            <a:fld id="{CB7C91B4-04A7-4BC2-85C2-D922A7638548}" type="slidenum">
              <a:rPr lang="en-US" smtClean="0"/>
              <a:t>35</a:t>
            </a:fld>
            <a:endParaRPr lang="en-US"/>
          </a:p>
        </p:txBody>
      </p:sp>
    </p:spTree>
    <p:extLst>
      <p:ext uri="{BB962C8B-B14F-4D97-AF65-F5344CB8AC3E}">
        <p14:creationId xmlns:p14="http://schemas.microsoft.com/office/powerpoint/2010/main" val="3606839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before we do that, I want to walk through some sample visualizations and provide a general overview of Palladio’s functionality. </a:t>
            </a:r>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36</a:t>
            </a:fld>
            <a:endParaRPr lang="en-US"/>
          </a:p>
        </p:txBody>
      </p:sp>
    </p:spTree>
    <p:extLst>
      <p:ext uri="{BB962C8B-B14F-4D97-AF65-F5344CB8AC3E}">
        <p14:creationId xmlns:p14="http://schemas.microsoft.com/office/powerpoint/2010/main" val="1452876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visualization utilizes the GRAPH VIEW. </a:t>
            </a:r>
          </a:p>
          <a:p>
            <a:endParaRPr lang="en-US" dirty="0"/>
          </a:p>
          <a:p>
            <a:r>
              <a:rPr lang="en-US" dirty="0"/>
              <a:t>These are the standard settings Palladio allows you to manipulate. Now I know what you’re thinking, none of these say nodes or edges. </a:t>
            </a:r>
          </a:p>
          <a:p>
            <a:endParaRPr lang="en-US" dirty="0"/>
          </a:p>
          <a:p>
            <a:r>
              <a:rPr lang="en-US" dirty="0"/>
              <a:t>Palladio uses the concepts of SOURCE and TARGET which directly translate to the concepts of nodes that we talked about earlier.</a:t>
            </a:r>
          </a:p>
          <a:p>
            <a:endParaRPr lang="en-US" dirty="0"/>
          </a:p>
          <a:p>
            <a:r>
              <a:rPr lang="en-US" dirty="0"/>
              <a:t>In Palladio, when you're working with a dataset that involves connections or relationships between entities (e.g., people, places, events IN THIS CASE PAPER ID AND COUNTRY), the 'source' represents the origin or starting point of a relationship, while the 'target' signifies the endpoint or destination of that relationship.</a:t>
            </a:r>
          </a:p>
          <a:p>
            <a:endParaRPr lang="en-US" dirty="0"/>
          </a:p>
          <a:p>
            <a:r>
              <a:rPr lang="en-US" dirty="0"/>
              <a:t>In terms of network analysis, these 'sources' and 'targets' become the nodes, which are the individual entities within the dataset, and the connections between them become the edges, representing the relationships or interactions.</a:t>
            </a:r>
          </a:p>
          <a:p>
            <a:endParaRPr lang="en-US" dirty="0"/>
          </a:p>
          <a:p>
            <a:r>
              <a:rPr lang="en-US" dirty="0"/>
              <a:t>So for example, each Paper ID and country is a node and the connections between them would be the edges. </a:t>
            </a:r>
          </a:p>
          <a:p>
            <a:endParaRPr lang="en-US" dirty="0"/>
          </a:p>
          <a:p>
            <a:r>
              <a:rPr lang="en-US" dirty="0"/>
              <a:t>This visualization showcases the relationship between paper submissions and countries, highlighting that the United States and the United Kingdom had the most representation in </a:t>
            </a:r>
            <a:r>
              <a:rPr lang="en-US" dirty="0" err="1"/>
              <a:t>iPRES</a:t>
            </a:r>
            <a:r>
              <a:rPr lang="en-US" dirty="0"/>
              <a:t> 2022. You can also start to see the collaborations between countries on a specific paper the more you zoom into the visualization. </a:t>
            </a:r>
          </a:p>
        </p:txBody>
      </p:sp>
      <p:sp>
        <p:nvSpPr>
          <p:cNvPr id="4" name="Slide Number Placeholder 3"/>
          <p:cNvSpPr>
            <a:spLocks noGrp="1"/>
          </p:cNvSpPr>
          <p:nvPr>
            <p:ph type="sldNum" sz="quarter" idx="5"/>
          </p:nvPr>
        </p:nvSpPr>
        <p:spPr/>
        <p:txBody>
          <a:bodyPr/>
          <a:lstStyle/>
          <a:p>
            <a:fld id="{CB7C91B4-04A7-4BC2-85C2-D922A7638548}" type="slidenum">
              <a:rPr lang="en-US" smtClean="0"/>
              <a:t>37</a:t>
            </a:fld>
            <a:endParaRPr lang="en-US"/>
          </a:p>
        </p:txBody>
      </p:sp>
    </p:spTree>
    <p:extLst>
      <p:ext uri="{BB962C8B-B14F-4D97-AF65-F5344CB8AC3E}">
        <p14:creationId xmlns:p14="http://schemas.microsoft.com/office/powerpoint/2010/main" val="2780477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visualization utilizes the MAP VIEW and showcases the countries of where the authors are affiliated. The size of the nodes is determined by how much that country is referenced in the dataset. Similar to our last visualization the US and the UK make up a bulk of that representation for the conference. It will be interesting how the nodes change if we were to work with a dataset that consisted of more than two iterations of the conference. </a:t>
            </a:r>
          </a:p>
        </p:txBody>
      </p:sp>
      <p:sp>
        <p:nvSpPr>
          <p:cNvPr id="4" name="Slide Number Placeholder 3"/>
          <p:cNvSpPr>
            <a:spLocks noGrp="1"/>
          </p:cNvSpPr>
          <p:nvPr>
            <p:ph type="sldNum" sz="quarter" idx="5"/>
          </p:nvPr>
        </p:nvSpPr>
        <p:spPr/>
        <p:txBody>
          <a:bodyPr/>
          <a:lstStyle/>
          <a:p>
            <a:fld id="{CB7C91B4-04A7-4BC2-85C2-D922A7638548}" type="slidenum">
              <a:rPr lang="en-US" smtClean="0"/>
              <a:t>38</a:t>
            </a:fld>
            <a:endParaRPr lang="en-US"/>
          </a:p>
        </p:txBody>
      </p:sp>
    </p:spTree>
    <p:extLst>
      <p:ext uri="{BB962C8B-B14F-4D97-AF65-F5344CB8AC3E}">
        <p14:creationId xmlns:p14="http://schemas.microsoft.com/office/powerpoint/2010/main" val="1390807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final visualization utilizes the TABLE VIEW. This visualization highlights keywords on a submission by country. This feature is incredibly useful to quickly consolidate data and identify any trends in topics for example. </a:t>
            </a:r>
          </a:p>
        </p:txBody>
      </p:sp>
      <p:sp>
        <p:nvSpPr>
          <p:cNvPr id="4" name="Slide Number Placeholder 3"/>
          <p:cNvSpPr>
            <a:spLocks noGrp="1"/>
          </p:cNvSpPr>
          <p:nvPr>
            <p:ph type="sldNum" sz="quarter" idx="5"/>
          </p:nvPr>
        </p:nvSpPr>
        <p:spPr/>
        <p:txBody>
          <a:bodyPr/>
          <a:lstStyle/>
          <a:p>
            <a:fld id="{CB7C91B4-04A7-4BC2-85C2-D922A7638548}" type="slidenum">
              <a:rPr lang="en-US" smtClean="0"/>
              <a:t>39</a:t>
            </a:fld>
            <a:endParaRPr lang="en-US"/>
          </a:p>
        </p:txBody>
      </p:sp>
    </p:spTree>
    <p:extLst>
      <p:ext uri="{BB962C8B-B14F-4D97-AF65-F5344CB8AC3E}">
        <p14:creationId xmlns:p14="http://schemas.microsoft.com/office/powerpoint/2010/main" val="1085223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walkthrough all of this but live! </a:t>
            </a:r>
          </a:p>
        </p:txBody>
      </p:sp>
      <p:sp>
        <p:nvSpPr>
          <p:cNvPr id="4" name="Slide Number Placeholder 3"/>
          <p:cNvSpPr>
            <a:spLocks noGrp="1"/>
          </p:cNvSpPr>
          <p:nvPr>
            <p:ph type="sldNum" sz="quarter" idx="5"/>
          </p:nvPr>
        </p:nvSpPr>
        <p:spPr/>
        <p:txBody>
          <a:bodyPr/>
          <a:lstStyle/>
          <a:p>
            <a:fld id="{CB7C91B4-04A7-4BC2-85C2-D922A7638548}" type="slidenum">
              <a:rPr lang="en-US" smtClean="0"/>
              <a:t>40</a:t>
            </a:fld>
            <a:endParaRPr lang="en-US"/>
          </a:p>
        </p:txBody>
      </p:sp>
    </p:spTree>
    <p:extLst>
      <p:ext uri="{BB962C8B-B14F-4D97-AF65-F5344CB8AC3E}">
        <p14:creationId xmlns:p14="http://schemas.microsoft.com/office/powerpoint/2010/main" val="26809349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kern="1200" dirty="0">
                <a:solidFill>
                  <a:srgbClr val="FFFFFF"/>
                </a:solidFill>
                <a:latin typeface="DM Sans Italics"/>
                <a:ea typeface="+mn-ea"/>
                <a:cs typeface="+mn-cs"/>
              </a:rPr>
              <a:t>Ethical challenges</a:t>
            </a:r>
          </a:p>
          <a:p>
            <a:pPr marL="457200" indent="-457200">
              <a:buFont typeface="Arial" panose="020B0604020202020204" pitchFamily="34" charset="0"/>
              <a:buChar char="•"/>
            </a:pPr>
            <a:r>
              <a:rPr lang="en-US" sz="2400" kern="1200" dirty="0">
                <a:solidFill>
                  <a:srgbClr val="FFFFFF"/>
                </a:solidFill>
                <a:latin typeface="DM Sans Italics"/>
                <a:ea typeface="+mn-ea"/>
                <a:cs typeface="+mn-cs"/>
              </a:rPr>
              <a:t>Privacy concerns: Network analysis can be used to collect and analyze sensitive personal data. Scholars need to be careful to protect the privacy of individuals when using network analysis.</a:t>
            </a:r>
          </a:p>
          <a:p>
            <a:pPr marL="457200" indent="-457200">
              <a:buFont typeface="Arial" panose="020B0604020202020204" pitchFamily="34" charset="0"/>
              <a:buChar char="•"/>
            </a:pPr>
            <a:r>
              <a:rPr lang="en-US" sz="2400" kern="1200" dirty="0">
                <a:solidFill>
                  <a:srgbClr val="FFFFFF"/>
                </a:solidFill>
                <a:latin typeface="DM Sans Italics"/>
                <a:ea typeface="+mn-ea"/>
                <a:cs typeface="+mn-cs"/>
              </a:rPr>
              <a:t>Power and influence: Networks can be used to map and analyze power relationships. Scholars need to be aware of the potential for network analysis to be used to reinforce existing power structures or to identify and target marginalized groups.</a:t>
            </a:r>
          </a:p>
          <a:p>
            <a:pPr marL="457200" indent="-457200">
              <a:buFont typeface="Arial" panose="020B0604020202020204" pitchFamily="34" charset="0"/>
              <a:buChar char="•"/>
            </a:pPr>
            <a:r>
              <a:rPr lang="en-US" sz="2400" kern="1200" dirty="0">
                <a:solidFill>
                  <a:srgbClr val="FFFFFF"/>
                </a:solidFill>
                <a:latin typeface="DM Sans Italics"/>
                <a:ea typeface="+mn-ea"/>
                <a:cs typeface="+mn-cs"/>
              </a:rPr>
              <a:t>Transparency and accountability: Scholars need to be transparent about their use of network analysis and accountable for the results of their research.</a:t>
            </a:r>
          </a:p>
          <a:p>
            <a:r>
              <a:rPr lang="en-US" sz="2400" kern="1200" dirty="0">
                <a:solidFill>
                  <a:srgbClr val="FFFFFF"/>
                </a:solidFill>
                <a:latin typeface="DM Sans Italics"/>
                <a:ea typeface="+mn-ea"/>
                <a:cs typeface="+mn-cs"/>
              </a:rPr>
              <a:t>Despite these challenges, network analysis is a powerful tool that can be used to make significant contributions to the digital humanities. Scholars who are aware of the challenges and take steps to address them can use network analysis to gain new insights into a wide variety of digital humanities topics.</a:t>
            </a:r>
          </a:p>
          <a:p>
            <a:endParaRPr lang="en-US" sz="2400" dirty="0"/>
          </a:p>
          <a:p>
            <a:pPr marL="0" indent="0">
              <a:buFont typeface="Arial" panose="020B0604020202020204" pitchFamily="34" charset="0"/>
              <a:buNone/>
            </a:pPr>
            <a:endParaRPr lang="en-US" sz="2400" kern="1200" dirty="0">
              <a:solidFill>
                <a:srgbClr val="545454"/>
              </a:solidFill>
              <a:latin typeface="DM Sans"/>
              <a:ea typeface="+mn-ea"/>
              <a:cs typeface="+mn-cs"/>
            </a:endParaRPr>
          </a:p>
        </p:txBody>
      </p:sp>
      <p:sp>
        <p:nvSpPr>
          <p:cNvPr id="4" name="Slide Number Placeholder 3"/>
          <p:cNvSpPr>
            <a:spLocks noGrp="1"/>
          </p:cNvSpPr>
          <p:nvPr>
            <p:ph type="sldNum" sz="quarter" idx="5"/>
          </p:nvPr>
        </p:nvSpPr>
        <p:spPr/>
        <p:txBody>
          <a:bodyPr/>
          <a:lstStyle/>
          <a:p>
            <a:fld id="{CB7C91B4-04A7-4BC2-85C2-D922A7638548}" type="slidenum">
              <a:rPr lang="en-US" smtClean="0"/>
              <a:t>41</a:t>
            </a:fld>
            <a:endParaRPr lang="en-US"/>
          </a:p>
        </p:txBody>
      </p:sp>
    </p:spTree>
    <p:extLst>
      <p:ext uri="{BB962C8B-B14F-4D97-AF65-F5344CB8AC3E}">
        <p14:creationId xmlns:p14="http://schemas.microsoft.com/office/powerpoint/2010/main" val="2388797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networks are everywhere, they are complex and dynamic, but most important they are important. </a:t>
            </a:r>
            <a:br>
              <a:rPr lang="en-US" dirty="0"/>
            </a:br>
            <a:br>
              <a:rPr lang="en-US" dirty="0"/>
            </a:br>
            <a:r>
              <a:rPr lang="en-US" dirty="0"/>
              <a:t>Networks are everywhere. Networks are not just found in the natural world, but also in the social, cultural, and economic worlds.</a:t>
            </a:r>
          </a:p>
          <a:p>
            <a:r>
              <a:rPr lang="en-US" dirty="0"/>
              <a:t>Networks are complex. Networks are often made up of many different nodes and edges, which can make them difficult to understand.</a:t>
            </a:r>
          </a:p>
          <a:p>
            <a:r>
              <a:rPr lang="en-US" dirty="0"/>
              <a:t>Networks are dynamic. Networks are constantly changing as new nodes and edges are added and existing nodes and edges are removed.</a:t>
            </a:r>
          </a:p>
          <a:p>
            <a:r>
              <a:rPr lang="en-US" dirty="0"/>
              <a:t>Networks are important. Networks play a role in a wide variety of phenomena, from the spread of disease to the evolution of language.</a:t>
            </a:r>
          </a:p>
          <a:p>
            <a:endParaRPr lang="en-US" dirty="0"/>
          </a:p>
          <a:p>
            <a:endParaRPr lang="en-US" dirty="0"/>
          </a:p>
          <a:p>
            <a:r>
              <a:rPr lang="en-US" dirty="0"/>
              <a:t>I hope this workshop was able to equip you with understanding the basics of network analysis and its application in digital humanities research. I also hope that you leave this workshop with the confidence to create or work with a dataset, but more importantly the confidence to use tools that are designed to visualize and analyze your data. It makes for a fun way to unveil those hidden connections and apply them to your research goals. </a:t>
            </a:r>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42</a:t>
            </a:fld>
            <a:endParaRPr lang="en-US"/>
          </a:p>
        </p:txBody>
      </p:sp>
    </p:spTree>
    <p:extLst>
      <p:ext uri="{BB962C8B-B14F-4D97-AF65-F5344CB8AC3E}">
        <p14:creationId xmlns:p14="http://schemas.microsoft.com/office/powerpoint/2010/main" val="1771220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kern="1200" dirty="0">
                <a:solidFill>
                  <a:srgbClr val="545454"/>
                </a:solidFill>
                <a:latin typeface="DM Sans"/>
                <a:ea typeface="+mn-ea"/>
                <a:cs typeface="+mn-cs"/>
              </a:rPr>
              <a:t>Our workshop modules include a brief introduction to network analysis, </a:t>
            </a:r>
          </a:p>
          <a:p>
            <a:pPr marL="0" indent="0">
              <a:buFont typeface="Arial" panose="020B0604020202020204" pitchFamily="34" charset="0"/>
              <a:buNone/>
            </a:pPr>
            <a:r>
              <a:rPr lang="en-US" sz="2400" kern="1200" dirty="0">
                <a:solidFill>
                  <a:srgbClr val="545454"/>
                </a:solidFill>
                <a:latin typeface="DM Sans"/>
                <a:ea typeface="+mn-ea"/>
                <a:cs typeface="+mn-cs"/>
              </a:rPr>
              <a:t>An overview of creating a dataset </a:t>
            </a:r>
          </a:p>
          <a:p>
            <a:pPr marL="0" indent="0">
              <a:buFont typeface="Arial" panose="020B0604020202020204" pitchFamily="34" charset="0"/>
              <a:buNone/>
            </a:pPr>
            <a:r>
              <a:rPr lang="en-US" sz="2400" kern="1200" dirty="0">
                <a:solidFill>
                  <a:srgbClr val="545454"/>
                </a:solidFill>
                <a:latin typeface="DM Sans"/>
                <a:ea typeface="+mn-ea"/>
                <a:cs typeface="+mn-cs"/>
              </a:rPr>
              <a:t>Getting to know Palladio and its features</a:t>
            </a:r>
          </a:p>
          <a:p>
            <a:pPr marL="0" indent="0">
              <a:buFont typeface="Arial" panose="020B0604020202020204" pitchFamily="34" charset="0"/>
              <a:buNone/>
            </a:pPr>
            <a:r>
              <a:rPr lang="en-US" sz="2400" kern="1200" dirty="0">
                <a:solidFill>
                  <a:srgbClr val="545454"/>
                </a:solidFill>
                <a:latin typeface="DM Sans"/>
                <a:ea typeface="+mn-ea"/>
                <a:cs typeface="+mn-cs"/>
              </a:rPr>
              <a:t>Followed by how to import that data </a:t>
            </a:r>
          </a:p>
          <a:p>
            <a:pPr marL="0" indent="0">
              <a:buFont typeface="Arial" panose="020B0604020202020204" pitchFamily="34" charset="0"/>
              <a:buNone/>
            </a:pPr>
            <a:r>
              <a:rPr lang="en-US" sz="2400" kern="1200" dirty="0">
                <a:solidFill>
                  <a:srgbClr val="545454"/>
                </a:solidFill>
                <a:latin typeface="DM Sans"/>
                <a:ea typeface="+mn-ea"/>
                <a:cs typeface="+mn-cs"/>
              </a:rPr>
              <a:t>and some sample visualizations.</a:t>
            </a:r>
          </a:p>
          <a:p>
            <a:pPr marL="0" indent="0">
              <a:buFont typeface="Arial" panose="020B0604020202020204" pitchFamily="34" charset="0"/>
              <a:buNone/>
            </a:pPr>
            <a:r>
              <a:rPr lang="en-US" sz="2400" kern="1200" dirty="0">
                <a:solidFill>
                  <a:srgbClr val="545454"/>
                </a:solidFill>
                <a:latin typeface="DM Sans"/>
                <a:ea typeface="+mn-ea"/>
                <a:cs typeface="+mn-cs"/>
              </a:rPr>
              <a:t>I will also be doing a live demo with Palladio as well. </a:t>
            </a:r>
          </a:p>
        </p:txBody>
      </p:sp>
      <p:sp>
        <p:nvSpPr>
          <p:cNvPr id="4" name="Slide Number Placeholder 3"/>
          <p:cNvSpPr>
            <a:spLocks noGrp="1"/>
          </p:cNvSpPr>
          <p:nvPr>
            <p:ph type="sldNum" sz="quarter" idx="5"/>
          </p:nvPr>
        </p:nvSpPr>
        <p:spPr/>
        <p:txBody>
          <a:bodyPr/>
          <a:lstStyle/>
          <a:p>
            <a:fld id="{CB7C91B4-04A7-4BC2-85C2-D922A7638548}" type="slidenum">
              <a:rPr lang="en-US" smtClean="0"/>
              <a:t>4</a:t>
            </a:fld>
            <a:endParaRPr lang="en-US"/>
          </a:p>
        </p:txBody>
      </p:sp>
    </p:spTree>
    <p:extLst>
      <p:ext uri="{BB962C8B-B14F-4D97-AF65-F5344CB8AC3E}">
        <p14:creationId xmlns:p14="http://schemas.microsoft.com/office/powerpoint/2010/main" val="38635751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list of my references </a:t>
            </a:r>
          </a:p>
        </p:txBody>
      </p:sp>
      <p:sp>
        <p:nvSpPr>
          <p:cNvPr id="4" name="Slide Number Placeholder 3"/>
          <p:cNvSpPr>
            <a:spLocks noGrp="1"/>
          </p:cNvSpPr>
          <p:nvPr>
            <p:ph type="sldNum" sz="quarter" idx="5"/>
          </p:nvPr>
        </p:nvSpPr>
        <p:spPr/>
        <p:txBody>
          <a:bodyPr/>
          <a:lstStyle/>
          <a:p>
            <a:fld id="{CB7C91B4-04A7-4BC2-85C2-D922A7638548}" type="slidenum">
              <a:rPr lang="en-US" smtClean="0"/>
              <a:t>43</a:t>
            </a:fld>
            <a:endParaRPr lang="en-US"/>
          </a:p>
        </p:txBody>
      </p:sp>
    </p:spTree>
    <p:extLst>
      <p:ext uri="{BB962C8B-B14F-4D97-AF65-F5344CB8AC3E}">
        <p14:creationId xmlns:p14="http://schemas.microsoft.com/office/powerpoint/2010/main" val="103424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objectives for today is to get you comfortable working with datasets and using Palladio. As well as discovering how network analysis can enhance humanities research and how you can integrate Palladio into your research workflows.</a:t>
            </a:r>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5</a:t>
            </a:fld>
            <a:endParaRPr lang="en-US"/>
          </a:p>
        </p:txBody>
      </p:sp>
    </p:spTree>
    <p:extLst>
      <p:ext uri="{BB962C8B-B14F-4D97-AF65-F5344CB8AC3E}">
        <p14:creationId xmlns:p14="http://schemas.microsoft.com/office/powerpoint/2010/main" val="1654456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analysis is a computational method for studying the relationships between interconnected objects or entities. In the context of digital humanities, network analysis can be used to:</a:t>
            </a:r>
          </a:p>
          <a:p>
            <a:endParaRPr lang="en-US" dirty="0"/>
          </a:p>
          <a:p>
            <a:r>
              <a:rPr lang="en-US" dirty="0"/>
              <a:t>A network is a collection of interconnected nodes. Nodes can represent people, objects, concepts. The lines between nodes represent the relationships between them. </a:t>
            </a:r>
          </a:p>
        </p:txBody>
      </p:sp>
      <p:sp>
        <p:nvSpPr>
          <p:cNvPr id="4" name="Slide Number Placeholder 3"/>
          <p:cNvSpPr>
            <a:spLocks noGrp="1"/>
          </p:cNvSpPr>
          <p:nvPr>
            <p:ph type="sldNum" sz="quarter" idx="5"/>
          </p:nvPr>
        </p:nvSpPr>
        <p:spPr/>
        <p:txBody>
          <a:bodyPr/>
          <a:lstStyle/>
          <a:p>
            <a:fld id="{CB7C91B4-04A7-4BC2-85C2-D922A7638548}" type="slidenum">
              <a:rPr lang="en-US" smtClean="0"/>
              <a:t>6</a:t>
            </a:fld>
            <a:endParaRPr lang="en-US"/>
          </a:p>
        </p:txBody>
      </p:sp>
    </p:spTree>
    <p:extLst>
      <p:ext uri="{BB962C8B-B14F-4D97-AF65-F5344CB8AC3E}">
        <p14:creationId xmlns:p14="http://schemas.microsoft.com/office/powerpoint/2010/main" val="1419912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Map and visualize complex relationships between people, ideas, texts, or other objects. For example, network analysis can be used to visualize the connections between characters in a novel, the relationships between scholars in a field of study, or the links between websites on the internet. </a:t>
            </a:r>
          </a:p>
          <a:p>
            <a:pPr marL="171450" indent="-171450">
              <a:buFont typeface="Arial" panose="020B0604020202020204" pitchFamily="34" charset="0"/>
              <a:buChar char="•"/>
            </a:pPr>
            <a:r>
              <a:rPr lang="en-US" dirty="0"/>
              <a:t>A great example of this is the Six Degrees of Francis Bacon project. </a:t>
            </a:r>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7</a:t>
            </a:fld>
            <a:endParaRPr lang="en-US"/>
          </a:p>
        </p:txBody>
      </p:sp>
    </p:spTree>
    <p:extLst>
      <p:ext uri="{BB962C8B-B14F-4D97-AF65-F5344CB8AC3E}">
        <p14:creationId xmlns:p14="http://schemas.microsoft.com/office/powerpoint/2010/main" val="1613180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aims to map the social network of Early Modern Britain from the 1500-1700s and centers on the influential figure of Francis Bacon. </a:t>
            </a:r>
          </a:p>
          <a:p>
            <a:endParaRPr lang="en-US" dirty="0"/>
          </a:p>
          <a:p>
            <a:r>
              <a:rPr lang="en-US" dirty="0"/>
              <a:t>This project utilizes network analysis to visualize the connections/relationships between philosophers, writers, poets, artists, scientists, etc., providing insights into the social, intellectual, and political landscape of that period.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8</a:t>
            </a:fld>
            <a:endParaRPr lang="en-US"/>
          </a:p>
        </p:txBody>
      </p:sp>
    </p:spTree>
    <p:extLst>
      <p:ext uri="{BB962C8B-B14F-4D97-AF65-F5344CB8AC3E}">
        <p14:creationId xmlns:p14="http://schemas.microsoft.com/office/powerpoint/2010/main" val="616028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analysis can also be used to identify influential nodes and communities within a network. For example, network analysis can be used to identify the “most important” people in a social network, the most influential papers in a field of study, or the most popular websites on the internet. </a:t>
            </a:r>
          </a:p>
          <a:p>
            <a:endParaRPr lang="en-US" dirty="0"/>
          </a:p>
          <a:p>
            <a:r>
              <a:rPr lang="en-US" dirty="0"/>
              <a:t>A great example of how network analysis can identify these important concepts is the Open Syllabus Project </a:t>
            </a:r>
          </a:p>
          <a:p>
            <a:endParaRPr lang="en-US" dirty="0"/>
          </a:p>
        </p:txBody>
      </p:sp>
      <p:sp>
        <p:nvSpPr>
          <p:cNvPr id="4" name="Slide Number Placeholder 3"/>
          <p:cNvSpPr>
            <a:spLocks noGrp="1"/>
          </p:cNvSpPr>
          <p:nvPr>
            <p:ph type="sldNum" sz="quarter" idx="5"/>
          </p:nvPr>
        </p:nvSpPr>
        <p:spPr/>
        <p:txBody>
          <a:bodyPr/>
          <a:lstStyle/>
          <a:p>
            <a:fld id="{CB7C91B4-04A7-4BC2-85C2-D922A7638548}" type="slidenum">
              <a:rPr lang="en-US" smtClean="0"/>
              <a:t>9</a:t>
            </a:fld>
            <a:endParaRPr lang="en-US"/>
          </a:p>
        </p:txBody>
      </p:sp>
    </p:spTree>
    <p:extLst>
      <p:ext uri="{BB962C8B-B14F-4D97-AF65-F5344CB8AC3E}">
        <p14:creationId xmlns:p14="http://schemas.microsoft.com/office/powerpoint/2010/main" val="2156163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www.opensyllabus.org/" TargetMode="External"/><Relationship Id="rId5" Type="http://schemas.microsoft.com/office/2007/relationships/hdphoto" Target="../media/hdphoto2.wdp"/><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republicofletters.stanford.edu/" TargetMode="External"/><Relationship Id="rId5" Type="http://schemas.microsoft.com/office/2007/relationships/hdphoto" Target="../media/hdphoto3.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svg"/><Relationship Id="rId7" Type="http://schemas.openxmlformats.org/officeDocument/2006/relationships/image" Target="../media/image16.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5.svg"/></Relationships>
</file>

<file path=ppt/slides/_rels/slide3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0.png"/><Relationship Id="rId7"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0.png"/><Relationship Id="rId5" Type="http://schemas.microsoft.com/office/2007/relationships/hdphoto" Target="../media/hdphoto4.wdp"/><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2.png"/><Relationship Id="rId5" Type="http://schemas.microsoft.com/office/2007/relationships/hdphoto" Target="../media/hdphoto4.wdp"/><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4.png"/><Relationship Id="rId5" Type="http://schemas.microsoft.com/office/2007/relationships/hdphoto" Target="../media/hdphoto4.wdp"/><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opensyllabus.org/"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hyperlink" Target="https://hdlab.stanford.edu/palladio/" TargetMode="External"/><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hyperlink" Target="mailto:rubylm2@illinois.edu" TargetMode="External"/><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www.sixdegreesoffrancisbacon.com/" TargetMode="External"/><Relationship Id="rId5" Type="http://schemas.microsoft.com/office/2007/relationships/hdphoto" Target="../media/hdphoto1.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8" name="TextBox 8"/>
          <p:cNvSpPr txBox="1"/>
          <p:nvPr/>
        </p:nvSpPr>
        <p:spPr>
          <a:xfrm>
            <a:off x="3411570" y="2674224"/>
            <a:ext cx="11315247" cy="3847207"/>
          </a:xfrm>
          <a:prstGeom prst="rect">
            <a:avLst/>
          </a:prstGeom>
        </p:spPr>
        <p:txBody>
          <a:bodyPr lIns="0" tIns="0" rIns="0" bIns="0" rtlCol="0" anchor="t">
            <a:spAutoFit/>
          </a:bodyPr>
          <a:lstStyle/>
          <a:p>
            <a:pPr algn="ctr">
              <a:lnSpc>
                <a:spcPts val="9999"/>
              </a:lnSpc>
            </a:pPr>
            <a:r>
              <a:rPr lang="en-US" sz="9999" dirty="0">
                <a:solidFill>
                  <a:srgbClr val="227C9D"/>
                </a:solidFill>
                <a:latin typeface="Kollektif Bold"/>
              </a:rPr>
              <a:t>NETWORK ANALYSIS WITH PALLADIO</a:t>
            </a:r>
          </a:p>
        </p:txBody>
      </p:sp>
      <p:sp>
        <p:nvSpPr>
          <p:cNvPr id="9" name="TextBox 9"/>
          <p:cNvSpPr txBox="1"/>
          <p:nvPr/>
        </p:nvSpPr>
        <p:spPr>
          <a:xfrm>
            <a:off x="5545397" y="6809551"/>
            <a:ext cx="7197206" cy="529889"/>
          </a:xfrm>
          <a:prstGeom prst="rect">
            <a:avLst/>
          </a:prstGeom>
        </p:spPr>
        <p:txBody>
          <a:bodyPr lIns="0" tIns="0" rIns="0" bIns="0" rtlCol="0" anchor="t">
            <a:spAutoFit/>
          </a:bodyPr>
          <a:lstStyle/>
          <a:p>
            <a:pPr algn="ctr">
              <a:lnSpc>
                <a:spcPts val="4070"/>
              </a:lnSpc>
            </a:pPr>
            <a:r>
              <a:rPr lang="en-US" sz="3700" dirty="0">
                <a:solidFill>
                  <a:srgbClr val="545454"/>
                </a:solidFill>
                <a:latin typeface="DM Sans"/>
              </a:rPr>
              <a:t>Ruby L Martinez</a:t>
            </a:r>
          </a:p>
        </p:txBody>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5"/>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1" name="Freeform 31"/>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32" name="Group 32"/>
          <p:cNvGrpSpPr/>
          <p:nvPr/>
        </p:nvGrpSpPr>
        <p:grpSpPr>
          <a:xfrm rot="2700000">
            <a:off x="-1376391" y="-3093321"/>
            <a:ext cx="7415398" cy="3565095"/>
            <a:chOff x="0" y="0"/>
            <a:chExt cx="660400" cy="317500"/>
          </a:xfrm>
        </p:grpSpPr>
        <p:sp>
          <p:nvSpPr>
            <p:cNvPr id="33" name="Freeform 3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34" name="TextBox 3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5" name="AutoShape 35"/>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36" name="AutoShape 36"/>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AutoShape 37"/>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38" name="AutoShape 38"/>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9" name="AutoShape 39"/>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40" name="AutoShape 40"/>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41" name="AutoShape 41"/>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42" name="AutoShape 42"/>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screen&#10;&#10;Description automatically generated">
            <a:extLst>
              <a:ext uri="{FF2B5EF4-FFF2-40B4-BE49-F238E27FC236}">
                <a16:creationId xmlns:a16="http://schemas.microsoft.com/office/drawing/2014/main" id="{2723D8D0-9175-EF89-1314-E896CFBE7E0C}"/>
              </a:ext>
            </a:extLst>
          </p:cNvPr>
          <p:cNvPicPr>
            <a:picLocks noChangeAspect="1"/>
          </p:cNvPicPr>
          <p:nvPr/>
        </p:nvPicPr>
        <p:blipFill rotWithShape="1">
          <a:blip r:embed="rId3">
            <a:extLst>
              <a:ext uri="{28A0092B-C50C-407E-A947-70E740481C1C}">
                <a14:useLocalDpi xmlns:a14="http://schemas.microsoft.com/office/drawing/2010/main" val="0"/>
              </a:ext>
            </a:extLst>
          </a:blip>
          <a:srcRect r="15461"/>
          <a:stretch/>
        </p:blipFill>
        <p:spPr>
          <a:xfrm>
            <a:off x="28074" y="0"/>
            <a:ext cx="18259926" cy="10287000"/>
          </a:xfrm>
          <a:prstGeom prst="rect">
            <a:avLst/>
          </a:prstGeom>
        </p:spPr>
      </p:pic>
      <p:grpSp>
        <p:nvGrpSpPr>
          <p:cNvPr id="7" name="Group 6">
            <a:extLst>
              <a:ext uri="{FF2B5EF4-FFF2-40B4-BE49-F238E27FC236}">
                <a16:creationId xmlns:a16="http://schemas.microsoft.com/office/drawing/2014/main" id="{4B306317-117D-684C-45E7-B6DEA37D5E3F}"/>
              </a:ext>
            </a:extLst>
          </p:cNvPr>
          <p:cNvGrpSpPr/>
          <p:nvPr/>
        </p:nvGrpSpPr>
        <p:grpSpPr>
          <a:xfrm>
            <a:off x="-4011" y="0"/>
            <a:ext cx="9129963" cy="10287000"/>
            <a:chOff x="-4011" y="0"/>
            <a:chExt cx="9129963" cy="10287000"/>
          </a:xfrm>
        </p:grpSpPr>
        <p:pic>
          <p:nvPicPr>
            <p:cNvPr id="4" name="Picture 3" descr="A screen shot of a computer screen&#10;&#10;Description automatically generated">
              <a:extLst>
                <a:ext uri="{FF2B5EF4-FFF2-40B4-BE49-F238E27FC236}">
                  <a16:creationId xmlns:a16="http://schemas.microsoft.com/office/drawing/2014/main" id="{3B1B86B2-4075-E675-A468-99AD3C698381}"/>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80"/>
                      </a14:imgEffect>
                      <a14:imgEffect>
                        <a14:brightnessContrast bright="-25000"/>
                      </a14:imgEffect>
                    </a14:imgLayer>
                  </a14:imgProps>
                </a:ext>
                <a:ext uri="{28A0092B-C50C-407E-A947-70E740481C1C}">
                  <a14:useLocalDpi xmlns:a14="http://schemas.microsoft.com/office/drawing/2010/main" val="0"/>
                </a:ext>
              </a:extLst>
            </a:blip>
            <a:srcRect l="1" r="57730"/>
            <a:stretch/>
          </p:blipFill>
          <p:spPr>
            <a:xfrm>
              <a:off x="-4011" y="0"/>
              <a:ext cx="9129963" cy="10287000"/>
            </a:xfrm>
            <a:prstGeom prst="rect">
              <a:avLst/>
            </a:prstGeom>
          </p:spPr>
        </p:pic>
        <p:sp>
          <p:nvSpPr>
            <p:cNvPr id="5" name="TextBox 3">
              <a:extLst>
                <a:ext uri="{FF2B5EF4-FFF2-40B4-BE49-F238E27FC236}">
                  <a16:creationId xmlns:a16="http://schemas.microsoft.com/office/drawing/2014/main" id="{05251656-1E9F-089C-C6F6-ABD132798CB9}"/>
                </a:ext>
              </a:extLst>
            </p:cNvPr>
            <p:cNvSpPr txBox="1"/>
            <p:nvPr/>
          </p:nvSpPr>
          <p:spPr>
            <a:xfrm>
              <a:off x="914400" y="1798945"/>
              <a:ext cx="6967300" cy="2135585"/>
            </a:xfrm>
            <a:prstGeom prst="rect">
              <a:avLst/>
            </a:prstGeom>
          </p:spPr>
          <p:txBody>
            <a:bodyPr lIns="0" tIns="0" rIns="0" bIns="0" rtlCol="0" anchor="t">
              <a:spAutoFit/>
            </a:bodyPr>
            <a:lstStyle/>
            <a:p>
              <a:pPr>
                <a:lnSpc>
                  <a:spcPts val="5544"/>
                </a:lnSpc>
              </a:pPr>
              <a:r>
                <a:rPr lang="en-US" sz="8000" dirty="0">
                  <a:solidFill>
                    <a:schemeClr val="bg1"/>
                  </a:solidFill>
                  <a:latin typeface="Kollektif Bold"/>
                </a:rPr>
                <a:t>THE OPEN SYLLABUS PROJECT</a:t>
              </a:r>
            </a:p>
          </p:txBody>
        </p:sp>
        <p:sp>
          <p:nvSpPr>
            <p:cNvPr id="6" name="TextBox 27">
              <a:extLst>
                <a:ext uri="{FF2B5EF4-FFF2-40B4-BE49-F238E27FC236}">
                  <a16:creationId xmlns:a16="http://schemas.microsoft.com/office/drawing/2014/main" id="{4CDEDA3A-1371-AC5D-28A5-8B0743DA74C3}"/>
                </a:ext>
              </a:extLst>
            </p:cNvPr>
            <p:cNvSpPr txBox="1"/>
            <p:nvPr/>
          </p:nvSpPr>
          <p:spPr>
            <a:xfrm>
              <a:off x="914400" y="4098318"/>
              <a:ext cx="6713943" cy="3483582"/>
            </a:xfrm>
            <a:prstGeom prst="rect">
              <a:avLst/>
            </a:prstGeom>
          </p:spPr>
          <p:txBody>
            <a:bodyPr lIns="0" tIns="0" rIns="0" bIns="0" rtlCol="0" anchor="t">
              <a:spAutoFit/>
            </a:bodyPr>
            <a:lstStyle/>
            <a:p>
              <a:pPr>
                <a:lnSpc>
                  <a:spcPts val="3000"/>
                </a:lnSpc>
              </a:pPr>
              <a:r>
                <a:rPr lang="en-US" sz="3200" dirty="0">
                  <a:solidFill>
                    <a:schemeClr val="bg1"/>
                  </a:solidFill>
                  <a:latin typeface="DM Sans"/>
                </a:rPr>
                <a:t>This project collects and analyzes syllabi from various academic disciplines, allowing researchers to explore the network of knowledge and connections between courses, instructors, and institutions. </a:t>
              </a:r>
            </a:p>
            <a:p>
              <a:pPr>
                <a:lnSpc>
                  <a:spcPts val="3000"/>
                </a:lnSpc>
              </a:pPr>
              <a:endParaRPr lang="en-US" sz="3200" dirty="0">
                <a:solidFill>
                  <a:schemeClr val="bg1"/>
                </a:solidFill>
                <a:latin typeface="DM Sans"/>
              </a:endParaRPr>
            </a:p>
            <a:p>
              <a:pPr>
                <a:lnSpc>
                  <a:spcPts val="3000"/>
                </a:lnSpc>
              </a:pPr>
              <a:r>
                <a:rPr lang="en-US" sz="3200" dirty="0">
                  <a:solidFill>
                    <a:schemeClr val="bg1"/>
                  </a:solidFill>
                  <a:latin typeface="DM Sans"/>
                </a:rPr>
                <a:t>Project website: </a:t>
              </a:r>
              <a:r>
                <a:rPr lang="en-US" sz="3200" b="1" dirty="0">
                  <a:solidFill>
                    <a:srgbClr val="FE6D73"/>
                  </a:solidFill>
                  <a:latin typeface="DM Sans"/>
                  <a:hlinkClick r:id="rId6">
                    <a:extLst>
                      <a:ext uri="{A12FA001-AC4F-418D-AE19-62706E023703}">
                        <ahyp:hlinkClr xmlns:ahyp="http://schemas.microsoft.com/office/drawing/2018/hyperlinkcolor" val="tx"/>
                      </a:ext>
                    </a:extLst>
                  </a:hlinkClick>
                </a:rPr>
                <a:t>https://www.opensyllabus.org/</a:t>
              </a:r>
              <a:r>
                <a:rPr lang="en-US" sz="3200" b="1" dirty="0">
                  <a:solidFill>
                    <a:srgbClr val="FE6D73"/>
                  </a:solidFill>
                  <a:latin typeface="DM Sans"/>
                </a:rPr>
                <a:t> </a:t>
              </a:r>
            </a:p>
          </p:txBody>
        </p:sp>
      </p:grpSp>
    </p:spTree>
    <p:extLst>
      <p:ext uri="{BB962C8B-B14F-4D97-AF65-F5344CB8AC3E}">
        <p14:creationId xmlns:p14="http://schemas.microsoft.com/office/powerpoint/2010/main" val="354500466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079487-EA3E-3DA0-FD10-273A81638F3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80"/>
                    </a14:imgEffect>
                    <a14:imgEffect>
                      <a14:brightnessContrast bright="-25000"/>
                    </a14:imgEffect>
                  </a14:imgLayer>
                </a14:imgProps>
              </a:ext>
            </a:extLst>
          </a:blip>
          <a:srcRect r="6318"/>
          <a:stretch/>
        </p:blipFill>
        <p:spPr>
          <a:xfrm>
            <a:off x="0" y="0"/>
            <a:ext cx="18288000" cy="10287000"/>
          </a:xfrm>
          <a:prstGeom prst="rect">
            <a:avLst/>
          </a:prstGeom>
        </p:spPr>
      </p:pic>
      <p:sp>
        <p:nvSpPr>
          <p:cNvPr id="8" name="TextBox 10">
            <a:extLst>
              <a:ext uri="{FF2B5EF4-FFF2-40B4-BE49-F238E27FC236}">
                <a16:creationId xmlns:a16="http://schemas.microsoft.com/office/drawing/2014/main" id="{B7A02A47-B6BB-568D-B831-5695BB08BECE}"/>
              </a:ext>
            </a:extLst>
          </p:cNvPr>
          <p:cNvSpPr txBox="1"/>
          <p:nvPr/>
        </p:nvSpPr>
        <p:spPr>
          <a:xfrm>
            <a:off x="2041290" y="3286229"/>
            <a:ext cx="14205421" cy="3714543"/>
          </a:xfrm>
          <a:prstGeom prst="rect">
            <a:avLst/>
          </a:prstGeom>
        </p:spPr>
        <p:txBody>
          <a:bodyPr wrap="square" lIns="0" tIns="0" rIns="0" bIns="0" rtlCol="0" anchor="t">
            <a:spAutoFit/>
          </a:bodyPr>
          <a:lstStyle/>
          <a:p>
            <a:pPr algn="ctr">
              <a:lnSpc>
                <a:spcPts val="7500"/>
              </a:lnSpc>
            </a:pPr>
            <a:r>
              <a:rPr lang="en-US" sz="4400" dirty="0">
                <a:solidFill>
                  <a:schemeClr val="bg1"/>
                </a:solidFill>
                <a:latin typeface="Kollektif Bold"/>
              </a:rPr>
              <a:t>TRACE THE SPREAD OF IDEAS THROUGH A NETWORK, THE DIFFUSION OF INNOVATIONS THROUGH A POPULATION, OR THE DISSEMINATION OF NEWS THROUGH A MEDIA. </a:t>
            </a:r>
          </a:p>
        </p:txBody>
      </p:sp>
    </p:spTree>
    <p:extLst>
      <p:ext uri="{BB962C8B-B14F-4D97-AF65-F5344CB8AC3E}">
        <p14:creationId xmlns:p14="http://schemas.microsoft.com/office/powerpoint/2010/main" val="115731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39697-93EC-735E-406C-F39B9B3C3CCE}"/>
              </a:ext>
            </a:extLst>
          </p:cNvPr>
          <p:cNvPicPr>
            <a:picLocks noChangeAspect="1"/>
          </p:cNvPicPr>
          <p:nvPr/>
        </p:nvPicPr>
        <p:blipFill rotWithShape="1">
          <a:blip r:embed="rId3"/>
          <a:srcRect r="827" b="1992"/>
          <a:stretch/>
        </p:blipFill>
        <p:spPr>
          <a:xfrm>
            <a:off x="0" y="0"/>
            <a:ext cx="18288000" cy="10287000"/>
          </a:xfrm>
          <a:prstGeom prst="rect">
            <a:avLst/>
          </a:prstGeom>
        </p:spPr>
      </p:pic>
      <p:grpSp>
        <p:nvGrpSpPr>
          <p:cNvPr id="7" name="Group 6">
            <a:extLst>
              <a:ext uri="{FF2B5EF4-FFF2-40B4-BE49-F238E27FC236}">
                <a16:creationId xmlns:a16="http://schemas.microsoft.com/office/drawing/2014/main" id="{4959ADF6-4DCA-CB70-6D40-A4C9D2CEFC79}"/>
              </a:ext>
            </a:extLst>
          </p:cNvPr>
          <p:cNvGrpSpPr/>
          <p:nvPr/>
        </p:nvGrpSpPr>
        <p:grpSpPr>
          <a:xfrm>
            <a:off x="0" y="30079"/>
            <a:ext cx="9144000" cy="10287000"/>
            <a:chOff x="0" y="30079"/>
            <a:chExt cx="9144000" cy="10287000"/>
          </a:xfrm>
        </p:grpSpPr>
        <p:pic>
          <p:nvPicPr>
            <p:cNvPr id="4" name="Picture 3">
              <a:extLst>
                <a:ext uri="{FF2B5EF4-FFF2-40B4-BE49-F238E27FC236}">
                  <a16:creationId xmlns:a16="http://schemas.microsoft.com/office/drawing/2014/main" id="{E306FB4D-D05F-8EF5-AA0F-A8047E1923F7}"/>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80"/>
                      </a14:imgEffect>
                      <a14:imgEffect>
                        <a14:brightnessContrast bright="-25000"/>
                      </a14:imgEffect>
                    </a14:imgLayer>
                  </a14:imgProps>
                </a:ext>
              </a:extLst>
            </a:blip>
            <a:srcRect r="50414" b="1992"/>
            <a:stretch/>
          </p:blipFill>
          <p:spPr>
            <a:xfrm>
              <a:off x="0" y="30079"/>
              <a:ext cx="9144000" cy="10287000"/>
            </a:xfrm>
            <a:prstGeom prst="rect">
              <a:avLst/>
            </a:prstGeom>
          </p:spPr>
        </p:pic>
        <p:sp>
          <p:nvSpPr>
            <p:cNvPr id="5" name="TextBox 3">
              <a:extLst>
                <a:ext uri="{FF2B5EF4-FFF2-40B4-BE49-F238E27FC236}">
                  <a16:creationId xmlns:a16="http://schemas.microsoft.com/office/drawing/2014/main" id="{8FDD5C09-F0D4-594A-8E43-5F3256DDCE75}"/>
                </a:ext>
              </a:extLst>
            </p:cNvPr>
            <p:cNvSpPr txBox="1"/>
            <p:nvPr/>
          </p:nvSpPr>
          <p:spPr>
            <a:xfrm>
              <a:off x="914400" y="1719024"/>
              <a:ext cx="6967300" cy="2135585"/>
            </a:xfrm>
            <a:prstGeom prst="rect">
              <a:avLst/>
            </a:prstGeom>
          </p:spPr>
          <p:txBody>
            <a:bodyPr lIns="0" tIns="0" rIns="0" bIns="0" rtlCol="0" anchor="t">
              <a:spAutoFit/>
            </a:bodyPr>
            <a:lstStyle/>
            <a:p>
              <a:pPr>
                <a:lnSpc>
                  <a:spcPts val="5544"/>
                </a:lnSpc>
              </a:pPr>
              <a:r>
                <a:rPr lang="en-US" sz="8000" dirty="0">
                  <a:solidFill>
                    <a:schemeClr val="bg1"/>
                  </a:solidFill>
                  <a:latin typeface="Kollektif Bold"/>
                </a:rPr>
                <a:t>MAPPING THE REPUBLIC OF LETTERS</a:t>
              </a:r>
            </a:p>
          </p:txBody>
        </p:sp>
        <p:sp>
          <p:nvSpPr>
            <p:cNvPr id="6" name="TextBox 27">
              <a:extLst>
                <a:ext uri="{FF2B5EF4-FFF2-40B4-BE49-F238E27FC236}">
                  <a16:creationId xmlns:a16="http://schemas.microsoft.com/office/drawing/2014/main" id="{A64A157F-E7B3-CBF7-8AA7-A2FC31274CA6}"/>
                </a:ext>
              </a:extLst>
            </p:cNvPr>
            <p:cNvSpPr txBox="1"/>
            <p:nvPr/>
          </p:nvSpPr>
          <p:spPr>
            <a:xfrm>
              <a:off x="914400" y="4018397"/>
              <a:ext cx="6967300" cy="3868303"/>
            </a:xfrm>
            <a:prstGeom prst="rect">
              <a:avLst/>
            </a:prstGeom>
          </p:spPr>
          <p:txBody>
            <a:bodyPr wrap="square" lIns="0" tIns="0" rIns="0" bIns="0" rtlCol="0" anchor="t">
              <a:spAutoFit/>
            </a:bodyPr>
            <a:lstStyle/>
            <a:p>
              <a:pPr>
                <a:lnSpc>
                  <a:spcPts val="3000"/>
                </a:lnSpc>
              </a:pPr>
              <a:r>
                <a:rPr lang="en-US" sz="3200" dirty="0">
                  <a:solidFill>
                    <a:schemeClr val="bg1"/>
                  </a:solidFill>
                  <a:latin typeface="DM Sans"/>
                </a:rPr>
                <a:t>This project delves into the world of 18th-century European correspondence networks, examining the exchange of letters among scholars, philosophers, and literary figures. </a:t>
              </a:r>
            </a:p>
            <a:p>
              <a:pPr>
                <a:lnSpc>
                  <a:spcPts val="3000"/>
                </a:lnSpc>
              </a:pPr>
              <a:endParaRPr lang="en-US" sz="3200" dirty="0">
                <a:solidFill>
                  <a:schemeClr val="bg1"/>
                </a:solidFill>
                <a:latin typeface="DM Sans"/>
              </a:endParaRPr>
            </a:p>
            <a:p>
              <a:pPr>
                <a:lnSpc>
                  <a:spcPts val="3000"/>
                </a:lnSpc>
              </a:pPr>
              <a:r>
                <a:rPr lang="en-US" sz="3200" dirty="0">
                  <a:solidFill>
                    <a:schemeClr val="bg1"/>
                  </a:solidFill>
                  <a:latin typeface="DM Sans"/>
                </a:rPr>
                <a:t>Project website: </a:t>
              </a:r>
              <a:r>
                <a:rPr lang="en-US" sz="3200" b="1" dirty="0">
                  <a:solidFill>
                    <a:srgbClr val="FE6D73"/>
                  </a:solidFill>
                  <a:latin typeface="DM Sans"/>
                  <a:hlinkClick r:id="rId6">
                    <a:extLst>
                      <a:ext uri="{A12FA001-AC4F-418D-AE19-62706E023703}">
                        <ahyp:hlinkClr xmlns:ahyp="http://schemas.microsoft.com/office/drawing/2018/hyperlinkcolor" val="tx"/>
                      </a:ext>
                    </a:extLst>
                  </a:hlinkClick>
                </a:rPr>
                <a:t>http://republicofletters.stanford.edu/</a:t>
              </a:r>
              <a:r>
                <a:rPr lang="en-US" sz="3200" b="1" dirty="0">
                  <a:solidFill>
                    <a:srgbClr val="FE6D73"/>
                  </a:solidFill>
                  <a:latin typeface="DM Sans"/>
                </a:rPr>
                <a:t> </a:t>
              </a:r>
            </a:p>
          </p:txBody>
        </p:sp>
      </p:grpSp>
    </p:spTree>
    <p:extLst>
      <p:ext uri="{BB962C8B-B14F-4D97-AF65-F5344CB8AC3E}">
        <p14:creationId xmlns:p14="http://schemas.microsoft.com/office/powerpoint/2010/main" val="42100591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942329" y="1674833"/>
            <a:ext cx="6967300" cy="705321"/>
          </a:xfrm>
          <a:prstGeom prst="rect">
            <a:avLst/>
          </a:prstGeom>
        </p:spPr>
        <p:txBody>
          <a:bodyPr lIns="0" tIns="0" rIns="0" bIns="0" rtlCol="0" anchor="t">
            <a:spAutoFit/>
          </a:bodyPr>
          <a:lstStyle/>
          <a:p>
            <a:pPr>
              <a:lnSpc>
                <a:spcPts val="5544"/>
              </a:lnSpc>
            </a:pPr>
            <a:r>
              <a:rPr lang="en-US" sz="5600" dirty="0">
                <a:solidFill>
                  <a:srgbClr val="227C9D"/>
                </a:solidFill>
                <a:latin typeface="Kollektif Bold"/>
              </a:rPr>
              <a:t>KEY CONCEPTS</a:t>
            </a:r>
          </a:p>
        </p:txBody>
      </p:sp>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7" name="Group 7"/>
          <p:cNvGrpSpPr/>
          <p:nvPr/>
        </p:nvGrpSpPr>
        <p:grpSpPr>
          <a:xfrm>
            <a:off x="1942328" y="3695700"/>
            <a:ext cx="9411471" cy="1027869"/>
            <a:chOff x="0" y="0"/>
            <a:chExt cx="1592438" cy="270714"/>
          </a:xfrm>
        </p:grpSpPr>
        <p:sp>
          <p:nvSpPr>
            <p:cNvPr id="8" name="Freeform 8"/>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p:spPr>
          <p:txBody>
            <a:bodyPr/>
            <a:lstStyle/>
            <a:p>
              <a:endParaRPr lang="en-US"/>
            </a:p>
          </p:txBody>
        </p:sp>
        <p:sp>
          <p:nvSpPr>
            <p:cNvPr id="9" name="TextBox 9"/>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1942328" y="4934425"/>
            <a:ext cx="9411471" cy="1027869"/>
            <a:chOff x="0" y="0"/>
            <a:chExt cx="1592438" cy="270714"/>
          </a:xfrm>
        </p:grpSpPr>
        <p:sp>
          <p:nvSpPr>
            <p:cNvPr id="11" name="Freeform 11"/>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txBody>
            <a:bodyPr/>
            <a:lstStyle/>
            <a:p>
              <a:endParaRPr lang="en-US"/>
            </a:p>
          </p:txBody>
        </p:sp>
        <p:sp>
          <p:nvSpPr>
            <p:cNvPr id="12" name="TextBox 12"/>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3" name="Group 13"/>
          <p:cNvGrpSpPr/>
          <p:nvPr/>
        </p:nvGrpSpPr>
        <p:grpSpPr>
          <a:xfrm>
            <a:off x="1942328" y="6173150"/>
            <a:ext cx="9411471" cy="1027869"/>
            <a:chOff x="0" y="0"/>
            <a:chExt cx="1592438" cy="270714"/>
          </a:xfrm>
        </p:grpSpPr>
        <p:sp>
          <p:nvSpPr>
            <p:cNvPr id="14" name="Freeform 14"/>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p:spPr>
          <p:txBody>
            <a:bodyPr/>
            <a:lstStyle/>
            <a:p>
              <a:endParaRPr lang="en-US"/>
            </a:p>
          </p:txBody>
        </p:sp>
        <p:sp>
          <p:nvSpPr>
            <p:cNvPr id="15" name="TextBox 15"/>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16" name="TextBox 16"/>
          <p:cNvSpPr txBox="1"/>
          <p:nvPr/>
        </p:nvSpPr>
        <p:spPr>
          <a:xfrm>
            <a:off x="2285899" y="3973097"/>
            <a:ext cx="8458301"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NETWORKS ARE EVERYWHERE</a:t>
            </a:r>
          </a:p>
        </p:txBody>
      </p:sp>
      <p:sp>
        <p:nvSpPr>
          <p:cNvPr id="17" name="TextBox 17"/>
          <p:cNvSpPr txBox="1"/>
          <p:nvPr/>
        </p:nvSpPr>
        <p:spPr>
          <a:xfrm>
            <a:off x="2285899" y="5211821"/>
            <a:ext cx="8458301"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NETWORKS ARE COMPLEX</a:t>
            </a:r>
          </a:p>
        </p:txBody>
      </p:sp>
      <p:sp>
        <p:nvSpPr>
          <p:cNvPr id="18" name="TextBox 18"/>
          <p:cNvSpPr txBox="1"/>
          <p:nvPr/>
        </p:nvSpPr>
        <p:spPr>
          <a:xfrm>
            <a:off x="2285899" y="6450545"/>
            <a:ext cx="8458301"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NETWORKS ARE DYNAMIC</a:t>
            </a:r>
          </a:p>
        </p:txBody>
      </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27" name="TextBox 27"/>
          <p:cNvSpPr txBox="1"/>
          <p:nvPr/>
        </p:nvSpPr>
        <p:spPr>
          <a:xfrm>
            <a:off x="1942329" y="2608747"/>
            <a:ext cx="6713943" cy="738728"/>
          </a:xfrm>
          <a:prstGeom prst="rect">
            <a:avLst/>
          </a:prstGeom>
        </p:spPr>
        <p:txBody>
          <a:bodyPr lIns="0" tIns="0" rIns="0" bIns="0" rtlCol="0" anchor="t">
            <a:spAutoFit/>
          </a:bodyPr>
          <a:lstStyle/>
          <a:p>
            <a:pPr>
              <a:lnSpc>
                <a:spcPts val="2879"/>
              </a:lnSpc>
            </a:pPr>
            <a:r>
              <a:rPr lang="en-US" sz="2400" dirty="0">
                <a:solidFill>
                  <a:srgbClr val="545454"/>
                </a:solidFill>
                <a:latin typeface="DM Sans"/>
              </a:rPr>
              <a:t>Map relationships and connections between elements.  </a:t>
            </a:r>
          </a:p>
        </p:txBody>
      </p:sp>
      <p:sp>
        <p:nvSpPr>
          <p:cNvPr id="42" name="Freeform 14">
            <a:extLst>
              <a:ext uri="{FF2B5EF4-FFF2-40B4-BE49-F238E27FC236}">
                <a16:creationId xmlns:a16="http://schemas.microsoft.com/office/drawing/2014/main" id="{2159C648-432B-3DB2-849C-91DEDADD3B3B}"/>
              </a:ext>
            </a:extLst>
          </p:cNvPr>
          <p:cNvSpPr/>
          <p:nvPr/>
        </p:nvSpPr>
        <p:spPr>
          <a:xfrm>
            <a:off x="1942329" y="7411874"/>
            <a:ext cx="9411471" cy="1027869"/>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txBody>
          <a:bodyPr/>
          <a:lstStyle/>
          <a:p>
            <a:endParaRPr lang="en-US"/>
          </a:p>
        </p:txBody>
      </p:sp>
      <p:sp>
        <p:nvSpPr>
          <p:cNvPr id="44" name="TextBox 18">
            <a:extLst>
              <a:ext uri="{FF2B5EF4-FFF2-40B4-BE49-F238E27FC236}">
                <a16:creationId xmlns:a16="http://schemas.microsoft.com/office/drawing/2014/main" id="{85BE6DC6-E21B-74FB-7DF4-92C4682D8391}"/>
              </a:ext>
            </a:extLst>
          </p:cNvPr>
          <p:cNvSpPr txBox="1"/>
          <p:nvPr/>
        </p:nvSpPr>
        <p:spPr>
          <a:xfrm>
            <a:off x="2285900" y="7689270"/>
            <a:ext cx="8458301"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NETWORKS ARE IMPORTANT</a:t>
            </a:r>
          </a:p>
        </p:txBody>
      </p:sp>
      <p:sp>
        <p:nvSpPr>
          <p:cNvPr id="45" name="Freeform 21">
            <a:extLst>
              <a:ext uri="{FF2B5EF4-FFF2-40B4-BE49-F238E27FC236}">
                <a16:creationId xmlns:a16="http://schemas.microsoft.com/office/drawing/2014/main" id="{34C98497-4C61-6B8F-3C13-43422D07F7FC}"/>
              </a:ext>
            </a:extLst>
          </p:cNvPr>
          <p:cNvSpPr/>
          <p:nvPr/>
        </p:nvSpPr>
        <p:spPr>
          <a:xfrm rot="-10800000">
            <a:off x="16192287" y="699839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6" name="Freeform 22">
            <a:extLst>
              <a:ext uri="{FF2B5EF4-FFF2-40B4-BE49-F238E27FC236}">
                <a16:creationId xmlns:a16="http://schemas.microsoft.com/office/drawing/2014/main" id="{C2953A9F-7A24-272F-016D-483ACDDB26E9}"/>
              </a:ext>
            </a:extLst>
          </p:cNvPr>
          <p:cNvSpPr/>
          <p:nvPr/>
        </p:nvSpPr>
        <p:spPr>
          <a:xfrm>
            <a:off x="17266571" y="702697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7" name="Freeform 23">
            <a:extLst>
              <a:ext uri="{FF2B5EF4-FFF2-40B4-BE49-F238E27FC236}">
                <a16:creationId xmlns:a16="http://schemas.microsoft.com/office/drawing/2014/main" id="{3A056575-1FC9-74E5-501C-DC2AADB5A662}"/>
              </a:ext>
            </a:extLst>
          </p:cNvPr>
          <p:cNvSpPr/>
          <p:nvPr/>
        </p:nvSpPr>
        <p:spPr>
          <a:xfrm>
            <a:off x="16182762" y="811077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8" name="Freeform 24">
            <a:extLst>
              <a:ext uri="{FF2B5EF4-FFF2-40B4-BE49-F238E27FC236}">
                <a16:creationId xmlns:a16="http://schemas.microsoft.com/office/drawing/2014/main" id="{74116242-ADAF-2CA1-881F-47B1F9F93AF4}"/>
              </a:ext>
            </a:extLst>
          </p:cNvPr>
          <p:cNvSpPr/>
          <p:nvPr/>
        </p:nvSpPr>
        <p:spPr>
          <a:xfrm rot="-10800000">
            <a:off x="16182762" y="919458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9" name="Freeform 25">
            <a:extLst>
              <a:ext uri="{FF2B5EF4-FFF2-40B4-BE49-F238E27FC236}">
                <a16:creationId xmlns:a16="http://schemas.microsoft.com/office/drawing/2014/main" id="{0AB786B4-03EF-DA66-F05B-2A9FF3749793}"/>
              </a:ext>
            </a:extLst>
          </p:cNvPr>
          <p:cNvSpPr/>
          <p:nvPr/>
        </p:nvSpPr>
        <p:spPr>
          <a:xfrm rot="-5400000">
            <a:off x="17266571" y="919458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352050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8">
            <a:extLst>
              <a:ext uri="{FF2B5EF4-FFF2-40B4-BE49-F238E27FC236}">
                <a16:creationId xmlns:a16="http://schemas.microsoft.com/office/drawing/2014/main" id="{F5F366F9-C113-567E-0B46-FDD6033E6010}"/>
              </a:ext>
            </a:extLst>
          </p:cNvPr>
          <p:cNvSpPr txBox="1"/>
          <p:nvPr/>
        </p:nvSpPr>
        <p:spPr>
          <a:xfrm>
            <a:off x="7467600" y="278431"/>
            <a:ext cx="10383417" cy="1282402"/>
          </a:xfrm>
          <a:prstGeom prst="rect">
            <a:avLst/>
          </a:prstGeom>
        </p:spPr>
        <p:txBody>
          <a:bodyPr wrap="square" lIns="0" tIns="0" rIns="0" bIns="0" rtlCol="0" anchor="t">
            <a:spAutoFit/>
          </a:bodyPr>
          <a:lstStyle/>
          <a:p>
            <a:pPr algn="r">
              <a:lnSpc>
                <a:spcPts val="9999"/>
              </a:lnSpc>
            </a:pPr>
            <a:r>
              <a:rPr lang="en-US" sz="9999" dirty="0">
                <a:solidFill>
                  <a:srgbClr val="227C9D"/>
                </a:solidFill>
                <a:latin typeface="Kollektif Bold"/>
              </a:rPr>
              <a:t>TERMINOLOGY</a:t>
            </a:r>
          </a:p>
        </p:txBody>
      </p:sp>
      <p:grpSp>
        <p:nvGrpSpPr>
          <p:cNvPr id="87" name="Group 86">
            <a:extLst>
              <a:ext uri="{FF2B5EF4-FFF2-40B4-BE49-F238E27FC236}">
                <a16:creationId xmlns:a16="http://schemas.microsoft.com/office/drawing/2014/main" id="{97FC18EF-69F3-10CA-7801-69F1897FB218}"/>
              </a:ext>
            </a:extLst>
          </p:cNvPr>
          <p:cNvGrpSpPr/>
          <p:nvPr/>
        </p:nvGrpSpPr>
        <p:grpSpPr>
          <a:xfrm>
            <a:off x="-1523935" y="-24900"/>
            <a:ext cx="5486400" cy="10287000"/>
            <a:chOff x="13487400" y="-2843"/>
            <a:chExt cx="5486400" cy="10287000"/>
          </a:xfrm>
        </p:grpSpPr>
        <p:grpSp>
          <p:nvGrpSpPr>
            <p:cNvPr id="88" name="Group 87">
              <a:extLst>
                <a:ext uri="{FF2B5EF4-FFF2-40B4-BE49-F238E27FC236}">
                  <a16:creationId xmlns:a16="http://schemas.microsoft.com/office/drawing/2014/main" id="{F6EBCBE5-E71A-316F-CBD9-C0E325541D57}"/>
                </a:ext>
              </a:extLst>
            </p:cNvPr>
            <p:cNvGrpSpPr/>
            <p:nvPr/>
          </p:nvGrpSpPr>
          <p:grpSpPr>
            <a:xfrm>
              <a:off x="13487400" y="-2843"/>
              <a:ext cx="5486400" cy="10287000"/>
              <a:chOff x="13649280" y="-2843"/>
              <a:chExt cx="5324520" cy="10287000"/>
            </a:xfrm>
          </p:grpSpPr>
          <p:sp>
            <p:nvSpPr>
              <p:cNvPr id="90" name="Rectangle 89">
                <a:extLst>
                  <a:ext uri="{FF2B5EF4-FFF2-40B4-BE49-F238E27FC236}">
                    <a16:creationId xmlns:a16="http://schemas.microsoft.com/office/drawing/2014/main" id="{7FD0D7A7-3D9F-43DE-94E1-28B12DA8C535}"/>
                  </a:ext>
                </a:extLst>
              </p:cNvPr>
              <p:cNvSpPr/>
              <p:nvPr/>
            </p:nvSpPr>
            <p:spPr>
              <a:xfrm>
                <a:off x="13649280" y="-2843"/>
                <a:ext cx="4658955" cy="10287000"/>
              </a:xfrm>
              <a:prstGeom prst="rect">
                <a:avLst/>
              </a:prstGeom>
              <a:solidFill>
                <a:srgbClr val="227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16">
                <a:extLst>
                  <a:ext uri="{FF2B5EF4-FFF2-40B4-BE49-F238E27FC236}">
                    <a16:creationId xmlns:a16="http://schemas.microsoft.com/office/drawing/2014/main" id="{159C9B1F-E9D4-295A-5573-9DEFA2995CFC}"/>
                  </a:ext>
                </a:extLst>
              </p:cNvPr>
              <p:cNvSpPr txBox="1"/>
              <p:nvPr/>
            </p:nvSpPr>
            <p:spPr>
              <a:xfrm>
                <a:off x="14501790"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4</a:t>
                </a:r>
              </a:p>
            </p:txBody>
          </p:sp>
          <p:sp>
            <p:nvSpPr>
              <p:cNvPr id="92" name="TextBox 16">
                <a:extLst>
                  <a:ext uri="{FF2B5EF4-FFF2-40B4-BE49-F238E27FC236}">
                    <a16:creationId xmlns:a16="http://schemas.microsoft.com/office/drawing/2014/main" id="{18CE135E-BBF6-88CD-2555-DA16A501A036}"/>
                  </a:ext>
                </a:extLst>
              </p:cNvPr>
              <p:cNvSpPr txBox="1"/>
              <p:nvPr/>
            </p:nvSpPr>
            <p:spPr>
              <a:xfrm>
                <a:off x="13813434" y="3275656"/>
                <a:ext cx="4437100" cy="705321"/>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CENTRALITY</a:t>
                </a:r>
              </a:p>
            </p:txBody>
          </p:sp>
          <p:sp>
            <p:nvSpPr>
              <p:cNvPr id="93" name="TextBox 18">
                <a:extLst>
                  <a:ext uri="{FF2B5EF4-FFF2-40B4-BE49-F238E27FC236}">
                    <a16:creationId xmlns:a16="http://schemas.microsoft.com/office/drawing/2014/main" id="{0DA17C99-6CAD-AF66-AED3-627098736F25}"/>
                  </a:ext>
                </a:extLst>
              </p:cNvPr>
              <p:cNvSpPr txBox="1"/>
              <p:nvPr/>
            </p:nvSpPr>
            <p:spPr>
              <a:xfrm>
                <a:off x="14588848" y="5612428"/>
                <a:ext cx="2928009" cy="856453"/>
              </a:xfrm>
              <a:prstGeom prst="rect">
                <a:avLst/>
              </a:prstGeom>
            </p:spPr>
            <p:txBody>
              <a:bodyPr wrap="square" lIns="0" tIns="0" rIns="0" bIns="0" rtlCol="0" anchor="t">
                <a:spAutoFit/>
              </a:bodyPr>
              <a:lstStyle/>
              <a:p>
                <a:pPr algn="ctr">
                  <a:lnSpc>
                    <a:spcPts val="2160"/>
                  </a:lnSpc>
                </a:pPr>
                <a:r>
                  <a:rPr lang="en-US" sz="2200" dirty="0">
                    <a:solidFill>
                      <a:srgbClr val="FFFFFF"/>
                    </a:solidFill>
                    <a:latin typeface="DM Sans" pitchFamily="2" charset="0"/>
                  </a:rPr>
                  <a:t>The measure of how important a node is to a network.</a:t>
                </a:r>
              </a:p>
            </p:txBody>
          </p:sp>
          <p:sp>
            <p:nvSpPr>
              <p:cNvPr id="94" name="Isosceles Triangle 93">
                <a:extLst>
                  <a:ext uri="{FF2B5EF4-FFF2-40B4-BE49-F238E27FC236}">
                    <a16:creationId xmlns:a16="http://schemas.microsoft.com/office/drawing/2014/main" id="{7D03B055-BD8C-D6B2-6AD9-26ADBA3CE9E9}"/>
                  </a:ext>
                </a:extLst>
              </p:cNvPr>
              <p:cNvSpPr/>
              <p:nvPr/>
            </p:nvSpPr>
            <p:spPr>
              <a:xfrm rot="5400000">
                <a:off x="18173700" y="952500"/>
                <a:ext cx="914400" cy="685800"/>
              </a:xfrm>
              <a:prstGeom prst="triangle">
                <a:avLst/>
              </a:prstGeom>
              <a:solidFill>
                <a:srgbClr val="227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Graphic 88" descr="Network with solid fill">
              <a:extLst>
                <a:ext uri="{FF2B5EF4-FFF2-40B4-BE49-F238E27FC236}">
                  <a16:creationId xmlns:a16="http://schemas.microsoft.com/office/drawing/2014/main" id="{D01930AC-3DA9-958B-6B1F-46C4D47358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468600" y="8496300"/>
              <a:ext cx="914400" cy="914400"/>
            </a:xfrm>
            <a:prstGeom prst="rect">
              <a:avLst/>
            </a:prstGeom>
          </p:spPr>
        </p:pic>
      </p:grpSp>
      <p:grpSp>
        <p:nvGrpSpPr>
          <p:cNvPr id="95" name="Group 94">
            <a:extLst>
              <a:ext uri="{FF2B5EF4-FFF2-40B4-BE49-F238E27FC236}">
                <a16:creationId xmlns:a16="http://schemas.microsoft.com/office/drawing/2014/main" id="{80703538-1D67-2B86-EE08-C47C5670DDC2}"/>
              </a:ext>
            </a:extLst>
          </p:cNvPr>
          <p:cNvGrpSpPr/>
          <p:nvPr/>
        </p:nvGrpSpPr>
        <p:grpSpPr>
          <a:xfrm>
            <a:off x="-2159919" y="-30916"/>
            <a:ext cx="5252776" cy="10287000"/>
            <a:chOff x="9069319" y="0"/>
            <a:chExt cx="5252776" cy="10287000"/>
          </a:xfrm>
        </p:grpSpPr>
        <p:grpSp>
          <p:nvGrpSpPr>
            <p:cNvPr id="96" name="Group 95">
              <a:extLst>
                <a:ext uri="{FF2B5EF4-FFF2-40B4-BE49-F238E27FC236}">
                  <a16:creationId xmlns:a16="http://schemas.microsoft.com/office/drawing/2014/main" id="{FA8F310D-402C-176D-4B72-6AF19B14D23D}"/>
                </a:ext>
              </a:extLst>
            </p:cNvPr>
            <p:cNvGrpSpPr/>
            <p:nvPr/>
          </p:nvGrpSpPr>
          <p:grpSpPr>
            <a:xfrm>
              <a:off x="9069319" y="0"/>
              <a:ext cx="5252776" cy="10287000"/>
              <a:chOff x="9069319" y="0"/>
              <a:chExt cx="5252776" cy="10287000"/>
            </a:xfrm>
          </p:grpSpPr>
          <p:sp>
            <p:nvSpPr>
              <p:cNvPr id="98" name="Rectangle 97">
                <a:extLst>
                  <a:ext uri="{FF2B5EF4-FFF2-40B4-BE49-F238E27FC236}">
                    <a16:creationId xmlns:a16="http://schemas.microsoft.com/office/drawing/2014/main" id="{029B288F-C4E1-96CA-D7AB-BB44B841EE76}"/>
                  </a:ext>
                </a:extLst>
              </p:cNvPr>
              <p:cNvSpPr/>
              <p:nvPr/>
            </p:nvSpPr>
            <p:spPr>
              <a:xfrm>
                <a:off x="9069319" y="0"/>
                <a:ext cx="4572000" cy="10287000"/>
              </a:xfrm>
              <a:prstGeom prst="rect">
                <a:avLst/>
              </a:prstGeom>
              <a:solidFill>
                <a:srgbClr val="FFCB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16">
                <a:extLst>
                  <a:ext uri="{FF2B5EF4-FFF2-40B4-BE49-F238E27FC236}">
                    <a16:creationId xmlns:a16="http://schemas.microsoft.com/office/drawing/2014/main" id="{72A5C41A-BC1B-BE6D-1CB1-C6C0AC727362}"/>
                  </a:ext>
                </a:extLst>
              </p:cNvPr>
              <p:cNvSpPr txBox="1"/>
              <p:nvPr/>
            </p:nvSpPr>
            <p:spPr>
              <a:xfrm>
                <a:off x="9888469"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3</a:t>
                </a:r>
              </a:p>
            </p:txBody>
          </p:sp>
          <p:sp>
            <p:nvSpPr>
              <p:cNvPr id="100" name="TextBox 16">
                <a:extLst>
                  <a:ext uri="{FF2B5EF4-FFF2-40B4-BE49-F238E27FC236}">
                    <a16:creationId xmlns:a16="http://schemas.microsoft.com/office/drawing/2014/main" id="{E0F427F2-F427-2177-96ED-D241A417BFDE}"/>
                  </a:ext>
                </a:extLst>
              </p:cNvPr>
              <p:cNvSpPr txBox="1"/>
              <p:nvPr/>
            </p:nvSpPr>
            <p:spPr>
              <a:xfrm>
                <a:off x="9655226" y="3275657"/>
                <a:ext cx="3400185" cy="705321"/>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DEGREE</a:t>
                </a:r>
              </a:p>
            </p:txBody>
          </p:sp>
          <p:sp>
            <p:nvSpPr>
              <p:cNvPr id="101" name="TextBox 18">
                <a:extLst>
                  <a:ext uri="{FF2B5EF4-FFF2-40B4-BE49-F238E27FC236}">
                    <a16:creationId xmlns:a16="http://schemas.microsoft.com/office/drawing/2014/main" id="{C026BA6F-2BE1-A0C0-08BB-B9E7530888A6}"/>
                  </a:ext>
                </a:extLst>
              </p:cNvPr>
              <p:cNvSpPr txBox="1"/>
              <p:nvPr/>
            </p:nvSpPr>
            <p:spPr>
              <a:xfrm>
                <a:off x="9846588" y="5612428"/>
                <a:ext cx="3012736" cy="849143"/>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The degree of a node is the number of edges that are connected to it. </a:t>
                </a:r>
              </a:p>
            </p:txBody>
          </p:sp>
          <p:sp>
            <p:nvSpPr>
              <p:cNvPr id="102" name="Isosceles Triangle 101">
                <a:extLst>
                  <a:ext uri="{FF2B5EF4-FFF2-40B4-BE49-F238E27FC236}">
                    <a16:creationId xmlns:a16="http://schemas.microsoft.com/office/drawing/2014/main" id="{D4494B77-C731-99A2-8C6D-D012ADB8F69C}"/>
                  </a:ext>
                </a:extLst>
              </p:cNvPr>
              <p:cNvSpPr/>
              <p:nvPr/>
            </p:nvSpPr>
            <p:spPr>
              <a:xfrm rot="5400000">
                <a:off x="13521995" y="952500"/>
                <a:ext cx="914400" cy="685800"/>
              </a:xfrm>
              <a:prstGeom prst="triangle">
                <a:avLst/>
              </a:prstGeom>
              <a:solidFill>
                <a:srgbClr val="FFCB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7" name="Graphic 96" descr="Network with solid fill">
              <a:extLst>
                <a:ext uri="{FF2B5EF4-FFF2-40B4-BE49-F238E27FC236}">
                  <a16:creationId xmlns:a16="http://schemas.microsoft.com/office/drawing/2014/main" id="{69AD86B2-5CDD-DF4E-A65A-67D12C93A8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96600" y="8496300"/>
              <a:ext cx="914400" cy="914400"/>
            </a:xfrm>
            <a:prstGeom prst="rect">
              <a:avLst/>
            </a:prstGeom>
          </p:spPr>
        </p:pic>
      </p:grpSp>
      <p:grpSp>
        <p:nvGrpSpPr>
          <p:cNvPr id="103" name="Group 102">
            <a:extLst>
              <a:ext uri="{FF2B5EF4-FFF2-40B4-BE49-F238E27FC236}">
                <a16:creationId xmlns:a16="http://schemas.microsoft.com/office/drawing/2014/main" id="{17D4AFA1-7252-54E9-9927-E0011A0AD9AC}"/>
              </a:ext>
            </a:extLst>
          </p:cNvPr>
          <p:cNvGrpSpPr/>
          <p:nvPr/>
        </p:nvGrpSpPr>
        <p:grpSpPr>
          <a:xfrm>
            <a:off x="-2777991" y="-36932"/>
            <a:ext cx="5234863" cy="10287000"/>
            <a:chOff x="4530301" y="-2843"/>
            <a:chExt cx="5234863" cy="10287000"/>
          </a:xfrm>
        </p:grpSpPr>
        <p:sp>
          <p:nvSpPr>
            <p:cNvPr id="104" name="Rectangle 103">
              <a:extLst>
                <a:ext uri="{FF2B5EF4-FFF2-40B4-BE49-F238E27FC236}">
                  <a16:creationId xmlns:a16="http://schemas.microsoft.com/office/drawing/2014/main" id="{ADEE0833-4946-5087-422F-FC182146F0DF}"/>
                </a:ext>
              </a:extLst>
            </p:cNvPr>
            <p:cNvSpPr/>
            <p:nvPr/>
          </p:nvSpPr>
          <p:spPr>
            <a:xfrm>
              <a:off x="4530301" y="-2843"/>
              <a:ext cx="4572000" cy="10287000"/>
            </a:xfrm>
            <a:prstGeom prst="rect">
              <a:avLst/>
            </a:prstGeom>
            <a:solidFill>
              <a:srgbClr val="48CF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TextBox 16">
              <a:extLst>
                <a:ext uri="{FF2B5EF4-FFF2-40B4-BE49-F238E27FC236}">
                  <a16:creationId xmlns:a16="http://schemas.microsoft.com/office/drawing/2014/main" id="{ECF3A92A-84E9-1C62-9599-6EBD942559F0}"/>
                </a:ext>
              </a:extLst>
            </p:cNvPr>
            <p:cNvSpPr txBox="1"/>
            <p:nvPr/>
          </p:nvSpPr>
          <p:spPr>
            <a:xfrm>
              <a:off x="5181600"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2</a:t>
              </a:r>
            </a:p>
          </p:txBody>
        </p:sp>
        <p:sp>
          <p:nvSpPr>
            <p:cNvPr id="106" name="TextBox 16">
              <a:extLst>
                <a:ext uri="{FF2B5EF4-FFF2-40B4-BE49-F238E27FC236}">
                  <a16:creationId xmlns:a16="http://schemas.microsoft.com/office/drawing/2014/main" id="{1937B12C-B6E2-F8A9-F235-F488A2F3AE81}"/>
                </a:ext>
              </a:extLst>
            </p:cNvPr>
            <p:cNvSpPr txBox="1"/>
            <p:nvPr/>
          </p:nvSpPr>
          <p:spPr>
            <a:xfrm>
              <a:off x="4948357" y="3275657"/>
              <a:ext cx="3400185" cy="705321"/>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EDGES</a:t>
              </a:r>
            </a:p>
          </p:txBody>
        </p:sp>
        <p:pic>
          <p:nvPicPr>
            <p:cNvPr id="107" name="Graphic 106" descr="Network with solid fill">
              <a:extLst>
                <a:ext uri="{FF2B5EF4-FFF2-40B4-BE49-F238E27FC236}">
                  <a16:creationId xmlns:a16="http://schemas.microsoft.com/office/drawing/2014/main" id="{F6DED204-51A3-E2C7-2C46-FBC935DAF3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91249" y="8496300"/>
              <a:ext cx="914400" cy="914400"/>
            </a:xfrm>
            <a:prstGeom prst="rect">
              <a:avLst/>
            </a:prstGeom>
          </p:spPr>
        </p:pic>
        <p:sp>
          <p:nvSpPr>
            <p:cNvPr id="108" name="TextBox 18">
              <a:extLst>
                <a:ext uri="{FF2B5EF4-FFF2-40B4-BE49-F238E27FC236}">
                  <a16:creationId xmlns:a16="http://schemas.microsoft.com/office/drawing/2014/main" id="{843AB6E1-07E7-0A26-F2F4-73D96E1DD33B}"/>
                </a:ext>
              </a:extLst>
            </p:cNvPr>
            <p:cNvSpPr txBox="1"/>
            <p:nvPr/>
          </p:nvSpPr>
          <p:spPr>
            <a:xfrm>
              <a:off x="5355142" y="5612428"/>
              <a:ext cx="2928009" cy="567015"/>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Represent connections between nodes. </a:t>
              </a:r>
            </a:p>
          </p:txBody>
        </p:sp>
        <p:sp>
          <p:nvSpPr>
            <p:cNvPr id="109" name="Isosceles Triangle 108">
              <a:extLst>
                <a:ext uri="{FF2B5EF4-FFF2-40B4-BE49-F238E27FC236}">
                  <a16:creationId xmlns:a16="http://schemas.microsoft.com/office/drawing/2014/main" id="{7DBC1B98-D36B-153F-ADEF-8452518CE74C}"/>
                </a:ext>
              </a:extLst>
            </p:cNvPr>
            <p:cNvSpPr/>
            <p:nvPr/>
          </p:nvSpPr>
          <p:spPr>
            <a:xfrm rot="5400000">
              <a:off x="8965064" y="952500"/>
              <a:ext cx="914400" cy="685800"/>
            </a:xfrm>
            <a:prstGeom prst="triangle">
              <a:avLst/>
            </a:prstGeom>
            <a:solidFill>
              <a:srgbClr val="48CF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3A847B42-CDD1-75A3-BDAA-EBB53FD2AAA5}"/>
              </a:ext>
            </a:extLst>
          </p:cNvPr>
          <p:cNvGrpSpPr/>
          <p:nvPr/>
        </p:nvGrpSpPr>
        <p:grpSpPr>
          <a:xfrm>
            <a:off x="-3395307" y="-36932"/>
            <a:ext cx="5234107" cy="10287000"/>
            <a:chOff x="-15922" y="0"/>
            <a:chExt cx="5234107" cy="10287000"/>
          </a:xfrm>
        </p:grpSpPr>
        <p:grpSp>
          <p:nvGrpSpPr>
            <p:cNvPr id="111" name="Group 110">
              <a:extLst>
                <a:ext uri="{FF2B5EF4-FFF2-40B4-BE49-F238E27FC236}">
                  <a16:creationId xmlns:a16="http://schemas.microsoft.com/office/drawing/2014/main" id="{D16B081E-B527-9E94-5C76-9F206DAA85CE}"/>
                </a:ext>
              </a:extLst>
            </p:cNvPr>
            <p:cNvGrpSpPr/>
            <p:nvPr/>
          </p:nvGrpSpPr>
          <p:grpSpPr>
            <a:xfrm>
              <a:off x="-15922" y="0"/>
              <a:ext cx="5234107" cy="10287000"/>
              <a:chOff x="-15922" y="0"/>
              <a:chExt cx="5234107" cy="10287000"/>
            </a:xfrm>
          </p:grpSpPr>
          <p:sp>
            <p:nvSpPr>
              <p:cNvPr id="113" name="Rectangle 112">
                <a:extLst>
                  <a:ext uri="{FF2B5EF4-FFF2-40B4-BE49-F238E27FC236}">
                    <a16:creationId xmlns:a16="http://schemas.microsoft.com/office/drawing/2014/main" id="{68B99DCA-4CA1-31C1-AB41-CE68A6BBDC35}"/>
                  </a:ext>
                </a:extLst>
              </p:cNvPr>
              <p:cNvSpPr/>
              <p:nvPr/>
            </p:nvSpPr>
            <p:spPr>
              <a:xfrm>
                <a:off x="-15922" y="0"/>
                <a:ext cx="4572000" cy="10287000"/>
              </a:xfrm>
              <a:prstGeom prst="rect">
                <a:avLst/>
              </a:prstGeom>
              <a:solidFill>
                <a:srgbClr val="FE6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6">
                <a:extLst>
                  <a:ext uri="{FF2B5EF4-FFF2-40B4-BE49-F238E27FC236}">
                    <a16:creationId xmlns:a16="http://schemas.microsoft.com/office/drawing/2014/main" id="{C0B3E27F-65AB-EE7D-50B6-46C8F5BB562D}"/>
                  </a:ext>
                </a:extLst>
              </p:cNvPr>
              <p:cNvSpPr txBox="1"/>
              <p:nvPr/>
            </p:nvSpPr>
            <p:spPr>
              <a:xfrm>
                <a:off x="806831"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1</a:t>
                </a:r>
              </a:p>
            </p:txBody>
          </p:sp>
          <p:sp>
            <p:nvSpPr>
              <p:cNvPr id="115" name="TextBox 16">
                <a:extLst>
                  <a:ext uri="{FF2B5EF4-FFF2-40B4-BE49-F238E27FC236}">
                    <a16:creationId xmlns:a16="http://schemas.microsoft.com/office/drawing/2014/main" id="{487F19A8-C52F-0AE4-9178-17DE49C0C799}"/>
                  </a:ext>
                </a:extLst>
              </p:cNvPr>
              <p:cNvSpPr txBox="1"/>
              <p:nvPr/>
            </p:nvSpPr>
            <p:spPr>
              <a:xfrm>
                <a:off x="465265" y="3275657"/>
                <a:ext cx="3400185" cy="705321"/>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NODES</a:t>
                </a:r>
              </a:p>
            </p:txBody>
          </p:sp>
          <p:sp>
            <p:nvSpPr>
              <p:cNvPr id="116" name="TextBox 18">
                <a:extLst>
                  <a:ext uri="{FF2B5EF4-FFF2-40B4-BE49-F238E27FC236}">
                    <a16:creationId xmlns:a16="http://schemas.microsoft.com/office/drawing/2014/main" id="{D5B1BEAD-F4CA-CE6C-C848-B30B6C6673A7}"/>
                  </a:ext>
                </a:extLst>
              </p:cNvPr>
              <p:cNvSpPr txBox="1"/>
              <p:nvPr/>
            </p:nvSpPr>
            <p:spPr>
              <a:xfrm>
                <a:off x="700780" y="5612428"/>
                <a:ext cx="2928009" cy="1413400"/>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Represent the entities we are interested in studying, such as people, organizations, ideas, or websites. </a:t>
                </a:r>
              </a:p>
            </p:txBody>
          </p:sp>
          <p:sp>
            <p:nvSpPr>
              <p:cNvPr id="117" name="Isosceles Triangle 116">
                <a:extLst>
                  <a:ext uri="{FF2B5EF4-FFF2-40B4-BE49-F238E27FC236}">
                    <a16:creationId xmlns:a16="http://schemas.microsoft.com/office/drawing/2014/main" id="{A9D89CD9-8BFD-6D40-CF91-AE108D397991}"/>
                  </a:ext>
                </a:extLst>
              </p:cNvPr>
              <p:cNvSpPr/>
              <p:nvPr/>
            </p:nvSpPr>
            <p:spPr>
              <a:xfrm rot="5400000">
                <a:off x="4418085" y="952500"/>
                <a:ext cx="914400" cy="685800"/>
              </a:xfrm>
              <a:prstGeom prst="triangle">
                <a:avLst/>
              </a:prstGeom>
              <a:solidFill>
                <a:srgbClr val="FE6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2" name="Graphic 111" descr="Network with solid fill">
              <a:extLst>
                <a:ext uri="{FF2B5EF4-FFF2-40B4-BE49-F238E27FC236}">
                  <a16:creationId xmlns:a16="http://schemas.microsoft.com/office/drawing/2014/main" id="{B40DA779-E7B4-C044-A2B3-3677E8F8DB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828800" y="8496300"/>
              <a:ext cx="914400" cy="914400"/>
            </a:xfrm>
            <a:prstGeom prst="rect">
              <a:avLst/>
            </a:prstGeom>
          </p:spPr>
        </p:pic>
      </p:grpSp>
    </p:spTree>
    <p:extLst>
      <p:ext uri="{BB962C8B-B14F-4D97-AF65-F5344CB8AC3E}">
        <p14:creationId xmlns:p14="http://schemas.microsoft.com/office/powerpoint/2010/main" val="3510299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DEEA4E0D-4DA1-162E-66C3-F0CECF391E31}"/>
              </a:ext>
            </a:extLst>
          </p:cNvPr>
          <p:cNvGrpSpPr/>
          <p:nvPr/>
        </p:nvGrpSpPr>
        <p:grpSpPr>
          <a:xfrm>
            <a:off x="13487400" y="-2843"/>
            <a:ext cx="5486400" cy="10287000"/>
            <a:chOff x="13487400" y="-2843"/>
            <a:chExt cx="5486400" cy="10287000"/>
          </a:xfrm>
        </p:grpSpPr>
        <p:grpSp>
          <p:nvGrpSpPr>
            <p:cNvPr id="32" name="Group 31">
              <a:extLst>
                <a:ext uri="{FF2B5EF4-FFF2-40B4-BE49-F238E27FC236}">
                  <a16:creationId xmlns:a16="http://schemas.microsoft.com/office/drawing/2014/main" id="{DFDC07C7-2BE6-9594-35DB-ED119973327C}"/>
                </a:ext>
              </a:extLst>
            </p:cNvPr>
            <p:cNvGrpSpPr/>
            <p:nvPr/>
          </p:nvGrpSpPr>
          <p:grpSpPr>
            <a:xfrm>
              <a:off x="13487400" y="-2843"/>
              <a:ext cx="5486400" cy="10287000"/>
              <a:chOff x="13649280" y="-2843"/>
              <a:chExt cx="5324520" cy="10287000"/>
            </a:xfrm>
          </p:grpSpPr>
          <p:sp>
            <p:nvSpPr>
              <p:cNvPr id="8" name="Rectangle 7">
                <a:extLst>
                  <a:ext uri="{FF2B5EF4-FFF2-40B4-BE49-F238E27FC236}">
                    <a16:creationId xmlns:a16="http://schemas.microsoft.com/office/drawing/2014/main" id="{13C60CFF-0776-4A26-AEE4-CF21FC8D848F}"/>
                  </a:ext>
                </a:extLst>
              </p:cNvPr>
              <p:cNvSpPr/>
              <p:nvPr/>
            </p:nvSpPr>
            <p:spPr>
              <a:xfrm>
                <a:off x="13649280" y="-2843"/>
                <a:ext cx="4658955" cy="10287000"/>
              </a:xfrm>
              <a:prstGeom prst="rect">
                <a:avLst/>
              </a:prstGeom>
              <a:solidFill>
                <a:srgbClr val="227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6">
                <a:extLst>
                  <a:ext uri="{FF2B5EF4-FFF2-40B4-BE49-F238E27FC236}">
                    <a16:creationId xmlns:a16="http://schemas.microsoft.com/office/drawing/2014/main" id="{FB644493-2104-2DC7-858B-313061303F75}"/>
                  </a:ext>
                </a:extLst>
              </p:cNvPr>
              <p:cNvSpPr txBox="1"/>
              <p:nvPr/>
            </p:nvSpPr>
            <p:spPr>
              <a:xfrm>
                <a:off x="14501790"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4</a:t>
                </a:r>
              </a:p>
            </p:txBody>
          </p:sp>
          <p:sp>
            <p:nvSpPr>
              <p:cNvPr id="16" name="TextBox 16">
                <a:extLst>
                  <a:ext uri="{FF2B5EF4-FFF2-40B4-BE49-F238E27FC236}">
                    <a16:creationId xmlns:a16="http://schemas.microsoft.com/office/drawing/2014/main" id="{FF2BDDBB-EBEF-7E7D-9EC6-002B2509B9D1}"/>
                  </a:ext>
                </a:extLst>
              </p:cNvPr>
              <p:cNvSpPr txBox="1"/>
              <p:nvPr/>
            </p:nvSpPr>
            <p:spPr>
              <a:xfrm>
                <a:off x="13813434" y="3275656"/>
                <a:ext cx="4437100" cy="705321"/>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CENTRALITY</a:t>
                </a:r>
              </a:p>
            </p:txBody>
          </p:sp>
          <p:sp>
            <p:nvSpPr>
              <p:cNvPr id="24" name="TextBox 18">
                <a:extLst>
                  <a:ext uri="{FF2B5EF4-FFF2-40B4-BE49-F238E27FC236}">
                    <a16:creationId xmlns:a16="http://schemas.microsoft.com/office/drawing/2014/main" id="{9570073F-A316-8313-B212-7166ACDD8C94}"/>
                  </a:ext>
                </a:extLst>
              </p:cNvPr>
              <p:cNvSpPr txBox="1"/>
              <p:nvPr/>
            </p:nvSpPr>
            <p:spPr>
              <a:xfrm>
                <a:off x="14588848" y="5612428"/>
                <a:ext cx="2928009" cy="856453"/>
              </a:xfrm>
              <a:prstGeom prst="rect">
                <a:avLst/>
              </a:prstGeom>
            </p:spPr>
            <p:txBody>
              <a:bodyPr wrap="square" lIns="0" tIns="0" rIns="0" bIns="0" rtlCol="0" anchor="t">
                <a:spAutoFit/>
              </a:bodyPr>
              <a:lstStyle/>
              <a:p>
                <a:pPr algn="ctr">
                  <a:lnSpc>
                    <a:spcPts val="2160"/>
                  </a:lnSpc>
                </a:pPr>
                <a:r>
                  <a:rPr lang="en-US" sz="2200" dirty="0">
                    <a:solidFill>
                      <a:srgbClr val="FFFFFF"/>
                    </a:solidFill>
                    <a:latin typeface="DM Sans" pitchFamily="2" charset="0"/>
                  </a:rPr>
                  <a:t>The measure of how important a node is to a network.</a:t>
                </a:r>
              </a:p>
            </p:txBody>
          </p:sp>
          <p:sp>
            <p:nvSpPr>
              <p:cNvPr id="28" name="Isosceles Triangle 27">
                <a:extLst>
                  <a:ext uri="{FF2B5EF4-FFF2-40B4-BE49-F238E27FC236}">
                    <a16:creationId xmlns:a16="http://schemas.microsoft.com/office/drawing/2014/main" id="{E8F01DE9-920C-7EA3-1BBD-28FC3A4F0FFC}"/>
                  </a:ext>
                </a:extLst>
              </p:cNvPr>
              <p:cNvSpPr/>
              <p:nvPr/>
            </p:nvSpPr>
            <p:spPr>
              <a:xfrm rot="5400000">
                <a:off x="18173700" y="952500"/>
                <a:ext cx="914400" cy="685800"/>
              </a:xfrm>
              <a:prstGeom prst="triangle">
                <a:avLst/>
              </a:prstGeom>
              <a:solidFill>
                <a:srgbClr val="227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descr="Network with solid fill">
              <a:extLst>
                <a:ext uri="{FF2B5EF4-FFF2-40B4-BE49-F238E27FC236}">
                  <a16:creationId xmlns:a16="http://schemas.microsoft.com/office/drawing/2014/main" id="{EAD00FDF-1D60-BAC2-7EA7-0D68D2A7DE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468600" y="8496300"/>
              <a:ext cx="914400" cy="914400"/>
            </a:xfrm>
            <a:prstGeom prst="rect">
              <a:avLst/>
            </a:prstGeom>
          </p:spPr>
        </p:pic>
      </p:grpSp>
      <p:grpSp>
        <p:nvGrpSpPr>
          <p:cNvPr id="34" name="Group 33">
            <a:extLst>
              <a:ext uri="{FF2B5EF4-FFF2-40B4-BE49-F238E27FC236}">
                <a16:creationId xmlns:a16="http://schemas.microsoft.com/office/drawing/2014/main" id="{CD6218FE-8E1C-3848-8AE7-FB4D5ED88011}"/>
              </a:ext>
            </a:extLst>
          </p:cNvPr>
          <p:cNvGrpSpPr/>
          <p:nvPr/>
        </p:nvGrpSpPr>
        <p:grpSpPr>
          <a:xfrm>
            <a:off x="9069319" y="0"/>
            <a:ext cx="5252776" cy="10287000"/>
            <a:chOff x="9069319" y="0"/>
            <a:chExt cx="5252776" cy="10287000"/>
          </a:xfrm>
        </p:grpSpPr>
        <p:grpSp>
          <p:nvGrpSpPr>
            <p:cNvPr id="31" name="Group 30">
              <a:extLst>
                <a:ext uri="{FF2B5EF4-FFF2-40B4-BE49-F238E27FC236}">
                  <a16:creationId xmlns:a16="http://schemas.microsoft.com/office/drawing/2014/main" id="{23023EA9-67FD-3E8D-6159-F62BB4C82294}"/>
                </a:ext>
              </a:extLst>
            </p:cNvPr>
            <p:cNvGrpSpPr/>
            <p:nvPr/>
          </p:nvGrpSpPr>
          <p:grpSpPr>
            <a:xfrm>
              <a:off x="9069319" y="0"/>
              <a:ext cx="5252776" cy="10287000"/>
              <a:chOff x="9069319" y="0"/>
              <a:chExt cx="5252776" cy="10287000"/>
            </a:xfrm>
          </p:grpSpPr>
          <p:sp>
            <p:nvSpPr>
              <p:cNvPr id="7" name="Rectangle 6">
                <a:extLst>
                  <a:ext uri="{FF2B5EF4-FFF2-40B4-BE49-F238E27FC236}">
                    <a16:creationId xmlns:a16="http://schemas.microsoft.com/office/drawing/2014/main" id="{98DF9016-9A8D-8028-DD11-C1DE0218345E}"/>
                  </a:ext>
                </a:extLst>
              </p:cNvPr>
              <p:cNvSpPr/>
              <p:nvPr/>
            </p:nvSpPr>
            <p:spPr>
              <a:xfrm>
                <a:off x="9069319" y="0"/>
                <a:ext cx="4572000" cy="10287000"/>
              </a:xfrm>
              <a:prstGeom prst="rect">
                <a:avLst/>
              </a:prstGeom>
              <a:solidFill>
                <a:srgbClr val="FFCB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6">
                <a:extLst>
                  <a:ext uri="{FF2B5EF4-FFF2-40B4-BE49-F238E27FC236}">
                    <a16:creationId xmlns:a16="http://schemas.microsoft.com/office/drawing/2014/main" id="{8C8DF918-77D7-80A7-FF02-70A308800BDA}"/>
                  </a:ext>
                </a:extLst>
              </p:cNvPr>
              <p:cNvSpPr txBox="1"/>
              <p:nvPr/>
            </p:nvSpPr>
            <p:spPr>
              <a:xfrm>
                <a:off x="9888469"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3</a:t>
                </a:r>
              </a:p>
            </p:txBody>
          </p:sp>
          <p:sp>
            <p:nvSpPr>
              <p:cNvPr id="15" name="TextBox 16">
                <a:extLst>
                  <a:ext uri="{FF2B5EF4-FFF2-40B4-BE49-F238E27FC236}">
                    <a16:creationId xmlns:a16="http://schemas.microsoft.com/office/drawing/2014/main" id="{7DB37042-4A41-52AC-06D8-E68066C53AAE}"/>
                  </a:ext>
                </a:extLst>
              </p:cNvPr>
              <p:cNvSpPr txBox="1"/>
              <p:nvPr/>
            </p:nvSpPr>
            <p:spPr>
              <a:xfrm>
                <a:off x="9655226" y="3275657"/>
                <a:ext cx="3400185" cy="705321"/>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DEGREE</a:t>
                </a:r>
              </a:p>
            </p:txBody>
          </p:sp>
          <p:sp>
            <p:nvSpPr>
              <p:cNvPr id="23" name="TextBox 18">
                <a:extLst>
                  <a:ext uri="{FF2B5EF4-FFF2-40B4-BE49-F238E27FC236}">
                    <a16:creationId xmlns:a16="http://schemas.microsoft.com/office/drawing/2014/main" id="{8CE2942D-541E-D845-8D82-6B1E1E217B28}"/>
                  </a:ext>
                </a:extLst>
              </p:cNvPr>
              <p:cNvSpPr txBox="1"/>
              <p:nvPr/>
            </p:nvSpPr>
            <p:spPr>
              <a:xfrm>
                <a:off x="9846588" y="5612428"/>
                <a:ext cx="3012736" cy="849143"/>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The degree of a node is the number of edges that are connected to it. </a:t>
                </a:r>
              </a:p>
            </p:txBody>
          </p:sp>
          <p:sp>
            <p:nvSpPr>
              <p:cNvPr id="27" name="Isosceles Triangle 26">
                <a:extLst>
                  <a:ext uri="{FF2B5EF4-FFF2-40B4-BE49-F238E27FC236}">
                    <a16:creationId xmlns:a16="http://schemas.microsoft.com/office/drawing/2014/main" id="{1A934CB6-0FA8-EE6A-C00C-CB2DFF24A78E}"/>
                  </a:ext>
                </a:extLst>
              </p:cNvPr>
              <p:cNvSpPr/>
              <p:nvPr/>
            </p:nvSpPr>
            <p:spPr>
              <a:xfrm rot="5400000">
                <a:off x="13521995" y="952500"/>
                <a:ext cx="914400" cy="685800"/>
              </a:xfrm>
              <a:prstGeom prst="triangle">
                <a:avLst/>
              </a:prstGeom>
              <a:solidFill>
                <a:srgbClr val="FFCB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Graphic 2" descr="Network with solid fill">
              <a:extLst>
                <a:ext uri="{FF2B5EF4-FFF2-40B4-BE49-F238E27FC236}">
                  <a16:creationId xmlns:a16="http://schemas.microsoft.com/office/drawing/2014/main" id="{EAFC17B3-42BC-4A27-0D14-54F20D3BB7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896600" y="8496300"/>
              <a:ext cx="914400" cy="914400"/>
            </a:xfrm>
            <a:prstGeom prst="rect">
              <a:avLst/>
            </a:prstGeom>
          </p:spPr>
        </p:pic>
      </p:grpSp>
      <p:grpSp>
        <p:nvGrpSpPr>
          <p:cNvPr id="30" name="Group 29">
            <a:extLst>
              <a:ext uri="{FF2B5EF4-FFF2-40B4-BE49-F238E27FC236}">
                <a16:creationId xmlns:a16="http://schemas.microsoft.com/office/drawing/2014/main" id="{E5A09142-3FA4-0DAA-E08E-5F97328BB1AC}"/>
              </a:ext>
            </a:extLst>
          </p:cNvPr>
          <p:cNvGrpSpPr/>
          <p:nvPr/>
        </p:nvGrpSpPr>
        <p:grpSpPr>
          <a:xfrm>
            <a:off x="4530301" y="-2843"/>
            <a:ext cx="5234863" cy="10287000"/>
            <a:chOff x="4530301" y="-2843"/>
            <a:chExt cx="5234863" cy="10287000"/>
          </a:xfrm>
        </p:grpSpPr>
        <p:sp>
          <p:nvSpPr>
            <p:cNvPr id="6" name="Rectangle 5">
              <a:extLst>
                <a:ext uri="{FF2B5EF4-FFF2-40B4-BE49-F238E27FC236}">
                  <a16:creationId xmlns:a16="http://schemas.microsoft.com/office/drawing/2014/main" id="{6922F997-75EF-3599-EFD4-E57AE3EEBA7E}"/>
                </a:ext>
              </a:extLst>
            </p:cNvPr>
            <p:cNvSpPr/>
            <p:nvPr/>
          </p:nvSpPr>
          <p:spPr>
            <a:xfrm>
              <a:off x="4530301" y="-2843"/>
              <a:ext cx="4572000" cy="10287000"/>
            </a:xfrm>
            <a:prstGeom prst="rect">
              <a:avLst/>
            </a:prstGeom>
            <a:solidFill>
              <a:srgbClr val="48CF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16">
              <a:extLst>
                <a:ext uri="{FF2B5EF4-FFF2-40B4-BE49-F238E27FC236}">
                  <a16:creationId xmlns:a16="http://schemas.microsoft.com/office/drawing/2014/main" id="{B567AEE0-9D05-EC02-F034-C9FC261428A7}"/>
                </a:ext>
              </a:extLst>
            </p:cNvPr>
            <p:cNvSpPr txBox="1"/>
            <p:nvPr/>
          </p:nvSpPr>
          <p:spPr>
            <a:xfrm>
              <a:off x="5181600"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2</a:t>
              </a:r>
            </a:p>
          </p:txBody>
        </p:sp>
        <p:sp>
          <p:nvSpPr>
            <p:cNvPr id="14" name="TextBox 16">
              <a:extLst>
                <a:ext uri="{FF2B5EF4-FFF2-40B4-BE49-F238E27FC236}">
                  <a16:creationId xmlns:a16="http://schemas.microsoft.com/office/drawing/2014/main" id="{C2791559-D677-22D0-D318-5E33E1BA6E26}"/>
                </a:ext>
              </a:extLst>
            </p:cNvPr>
            <p:cNvSpPr txBox="1"/>
            <p:nvPr/>
          </p:nvSpPr>
          <p:spPr>
            <a:xfrm>
              <a:off x="4948357" y="3275657"/>
              <a:ext cx="3400185" cy="705321"/>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EDGES</a:t>
              </a:r>
            </a:p>
          </p:txBody>
        </p:sp>
        <p:pic>
          <p:nvPicPr>
            <p:cNvPr id="18" name="Graphic 17" descr="Network with solid fill">
              <a:extLst>
                <a:ext uri="{FF2B5EF4-FFF2-40B4-BE49-F238E27FC236}">
                  <a16:creationId xmlns:a16="http://schemas.microsoft.com/office/drawing/2014/main" id="{28FE332E-3E6E-A808-6F31-821DF50A8E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91249" y="8496300"/>
              <a:ext cx="914400" cy="914400"/>
            </a:xfrm>
            <a:prstGeom prst="rect">
              <a:avLst/>
            </a:prstGeom>
          </p:spPr>
        </p:pic>
        <p:sp>
          <p:nvSpPr>
            <p:cNvPr id="22" name="TextBox 18">
              <a:extLst>
                <a:ext uri="{FF2B5EF4-FFF2-40B4-BE49-F238E27FC236}">
                  <a16:creationId xmlns:a16="http://schemas.microsoft.com/office/drawing/2014/main" id="{F22A94ED-0DDA-EB2A-EF21-1FAA49A08A1A}"/>
                </a:ext>
              </a:extLst>
            </p:cNvPr>
            <p:cNvSpPr txBox="1"/>
            <p:nvPr/>
          </p:nvSpPr>
          <p:spPr>
            <a:xfrm>
              <a:off x="5355142" y="5612428"/>
              <a:ext cx="2928009" cy="567015"/>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Represent connections between nodes. </a:t>
              </a:r>
            </a:p>
          </p:txBody>
        </p:sp>
        <p:sp>
          <p:nvSpPr>
            <p:cNvPr id="26" name="Isosceles Triangle 25">
              <a:extLst>
                <a:ext uri="{FF2B5EF4-FFF2-40B4-BE49-F238E27FC236}">
                  <a16:creationId xmlns:a16="http://schemas.microsoft.com/office/drawing/2014/main" id="{7B2E9978-6C32-D943-8C78-A0F6DA49A7E3}"/>
                </a:ext>
              </a:extLst>
            </p:cNvPr>
            <p:cNvSpPr/>
            <p:nvPr/>
          </p:nvSpPr>
          <p:spPr>
            <a:xfrm rot="5400000">
              <a:off x="8965064" y="952500"/>
              <a:ext cx="914400" cy="685800"/>
            </a:xfrm>
            <a:prstGeom prst="triangle">
              <a:avLst/>
            </a:prstGeom>
            <a:solidFill>
              <a:srgbClr val="48CF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DC32FF0-B67C-63B4-C950-C83359936402}"/>
              </a:ext>
            </a:extLst>
          </p:cNvPr>
          <p:cNvGrpSpPr/>
          <p:nvPr/>
        </p:nvGrpSpPr>
        <p:grpSpPr>
          <a:xfrm>
            <a:off x="-15922" y="0"/>
            <a:ext cx="5234107" cy="10287000"/>
            <a:chOff x="-15922" y="0"/>
            <a:chExt cx="5234107" cy="10287000"/>
          </a:xfrm>
        </p:grpSpPr>
        <p:grpSp>
          <p:nvGrpSpPr>
            <p:cNvPr id="29" name="Group 28">
              <a:extLst>
                <a:ext uri="{FF2B5EF4-FFF2-40B4-BE49-F238E27FC236}">
                  <a16:creationId xmlns:a16="http://schemas.microsoft.com/office/drawing/2014/main" id="{22A93662-E403-E04D-8D11-6C61080C99E3}"/>
                </a:ext>
              </a:extLst>
            </p:cNvPr>
            <p:cNvGrpSpPr/>
            <p:nvPr/>
          </p:nvGrpSpPr>
          <p:grpSpPr>
            <a:xfrm>
              <a:off x="-15922" y="0"/>
              <a:ext cx="5234107" cy="10287000"/>
              <a:chOff x="-15922" y="0"/>
              <a:chExt cx="5234107" cy="10287000"/>
            </a:xfrm>
          </p:grpSpPr>
          <p:sp>
            <p:nvSpPr>
              <p:cNvPr id="2" name="Rectangle 1">
                <a:extLst>
                  <a:ext uri="{FF2B5EF4-FFF2-40B4-BE49-F238E27FC236}">
                    <a16:creationId xmlns:a16="http://schemas.microsoft.com/office/drawing/2014/main" id="{04824743-7B81-BEE5-5D66-D002019F996F}"/>
                  </a:ext>
                </a:extLst>
              </p:cNvPr>
              <p:cNvSpPr/>
              <p:nvPr/>
            </p:nvSpPr>
            <p:spPr>
              <a:xfrm>
                <a:off x="-15922" y="0"/>
                <a:ext cx="4572000" cy="10287000"/>
              </a:xfrm>
              <a:prstGeom prst="rect">
                <a:avLst/>
              </a:prstGeom>
              <a:solidFill>
                <a:srgbClr val="FE6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6">
                <a:extLst>
                  <a:ext uri="{FF2B5EF4-FFF2-40B4-BE49-F238E27FC236}">
                    <a16:creationId xmlns:a16="http://schemas.microsoft.com/office/drawing/2014/main" id="{A6C560CA-2253-82D7-2602-5C81A051E443}"/>
                  </a:ext>
                </a:extLst>
              </p:cNvPr>
              <p:cNvSpPr txBox="1"/>
              <p:nvPr/>
            </p:nvSpPr>
            <p:spPr>
              <a:xfrm>
                <a:off x="806831"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1</a:t>
                </a:r>
              </a:p>
            </p:txBody>
          </p:sp>
          <p:sp>
            <p:nvSpPr>
              <p:cNvPr id="13" name="TextBox 16">
                <a:extLst>
                  <a:ext uri="{FF2B5EF4-FFF2-40B4-BE49-F238E27FC236}">
                    <a16:creationId xmlns:a16="http://schemas.microsoft.com/office/drawing/2014/main" id="{80F3B721-AEB6-2202-CE28-A112FD5D1835}"/>
                  </a:ext>
                </a:extLst>
              </p:cNvPr>
              <p:cNvSpPr txBox="1"/>
              <p:nvPr/>
            </p:nvSpPr>
            <p:spPr>
              <a:xfrm>
                <a:off x="465265" y="3275657"/>
                <a:ext cx="3400185" cy="705321"/>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NODES</a:t>
                </a:r>
              </a:p>
            </p:txBody>
          </p:sp>
          <p:sp>
            <p:nvSpPr>
              <p:cNvPr id="21" name="TextBox 18">
                <a:extLst>
                  <a:ext uri="{FF2B5EF4-FFF2-40B4-BE49-F238E27FC236}">
                    <a16:creationId xmlns:a16="http://schemas.microsoft.com/office/drawing/2014/main" id="{01C4D4AE-59FE-5289-FA5A-E130746EB30B}"/>
                  </a:ext>
                </a:extLst>
              </p:cNvPr>
              <p:cNvSpPr txBox="1"/>
              <p:nvPr/>
            </p:nvSpPr>
            <p:spPr>
              <a:xfrm>
                <a:off x="700780" y="5612428"/>
                <a:ext cx="2928009" cy="1413400"/>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Represent the entities we are interested in studying, such as people, organizations, ideas, or websites. </a:t>
                </a:r>
              </a:p>
            </p:txBody>
          </p:sp>
          <p:sp>
            <p:nvSpPr>
              <p:cNvPr id="25" name="Isosceles Triangle 24">
                <a:extLst>
                  <a:ext uri="{FF2B5EF4-FFF2-40B4-BE49-F238E27FC236}">
                    <a16:creationId xmlns:a16="http://schemas.microsoft.com/office/drawing/2014/main" id="{E18FA697-319A-23D0-0AF0-85B61B4D9FC6}"/>
                  </a:ext>
                </a:extLst>
              </p:cNvPr>
              <p:cNvSpPr/>
              <p:nvPr/>
            </p:nvSpPr>
            <p:spPr>
              <a:xfrm rot="5400000">
                <a:off x="4418085" y="952500"/>
                <a:ext cx="914400" cy="685800"/>
              </a:xfrm>
              <a:prstGeom prst="triangle">
                <a:avLst/>
              </a:prstGeom>
              <a:solidFill>
                <a:srgbClr val="FE6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descr="Network with solid fill">
              <a:extLst>
                <a:ext uri="{FF2B5EF4-FFF2-40B4-BE49-F238E27FC236}">
                  <a16:creationId xmlns:a16="http://schemas.microsoft.com/office/drawing/2014/main" id="{E83AFC41-C29E-CDF0-1A56-D2ACD27B2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828800" y="8496300"/>
              <a:ext cx="914400" cy="914400"/>
            </a:xfrm>
            <a:prstGeom prst="rect">
              <a:avLst/>
            </a:prstGeom>
          </p:spPr>
        </p:pic>
      </p:grpSp>
    </p:spTree>
    <p:extLst>
      <p:ext uri="{BB962C8B-B14F-4D97-AF65-F5344CB8AC3E}">
        <p14:creationId xmlns:p14="http://schemas.microsoft.com/office/powerpoint/2010/main" val="2020768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81200" y="3996261"/>
            <a:ext cx="6814879" cy="1027869"/>
            <a:chOff x="0" y="0"/>
            <a:chExt cx="1592438" cy="270714"/>
          </a:xfrm>
        </p:grpSpPr>
        <p:sp>
          <p:nvSpPr>
            <p:cNvPr id="3" name="Freeform 3"/>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txBody>
            <a:bodyPr/>
            <a:lstStyle/>
            <a:p>
              <a:endParaRPr lang="en-US"/>
            </a:p>
          </p:txBody>
        </p:sp>
        <p:sp>
          <p:nvSpPr>
            <p:cNvPr id="4" name="TextBox 4"/>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5" name="Group 5"/>
          <p:cNvGrpSpPr/>
          <p:nvPr/>
        </p:nvGrpSpPr>
        <p:grpSpPr>
          <a:xfrm>
            <a:off x="1981200" y="6057900"/>
            <a:ext cx="6814879" cy="1027869"/>
            <a:chOff x="0" y="0"/>
            <a:chExt cx="1592438" cy="270714"/>
          </a:xfrm>
        </p:grpSpPr>
        <p:sp>
          <p:nvSpPr>
            <p:cNvPr id="6" name="Freeform 6"/>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txBody>
            <a:bodyPr/>
            <a:lstStyle/>
            <a:p>
              <a:endParaRPr lang="en-US"/>
            </a:p>
          </p:txBody>
        </p:sp>
        <p:sp>
          <p:nvSpPr>
            <p:cNvPr id="7" name="TextBox 7"/>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9" name="Group 19"/>
          <p:cNvGrpSpPr/>
          <p:nvPr/>
        </p:nvGrpSpPr>
        <p:grpSpPr>
          <a:xfrm>
            <a:off x="1981200" y="1688882"/>
            <a:ext cx="6814879" cy="1027869"/>
            <a:chOff x="0" y="0"/>
            <a:chExt cx="1592438" cy="270714"/>
          </a:xfrm>
        </p:grpSpPr>
        <p:sp>
          <p:nvSpPr>
            <p:cNvPr id="20" name="Freeform 20"/>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txBody>
            <a:bodyPr/>
            <a:lstStyle/>
            <a:p>
              <a:endParaRPr lang="en-US"/>
            </a:p>
          </p:txBody>
        </p:sp>
        <p:sp>
          <p:nvSpPr>
            <p:cNvPr id="21" name="TextBox 21"/>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22" name="TextBox 22"/>
          <p:cNvSpPr txBox="1"/>
          <p:nvPr/>
        </p:nvSpPr>
        <p:spPr>
          <a:xfrm>
            <a:off x="2324770" y="1966279"/>
            <a:ext cx="6427635"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PALLADIO</a:t>
            </a:r>
          </a:p>
        </p:txBody>
      </p:sp>
      <p:sp>
        <p:nvSpPr>
          <p:cNvPr id="23" name="TextBox 23"/>
          <p:cNvSpPr txBox="1"/>
          <p:nvPr/>
        </p:nvSpPr>
        <p:spPr>
          <a:xfrm>
            <a:off x="2324770" y="4273658"/>
            <a:ext cx="6427635"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GEPHI</a:t>
            </a:r>
          </a:p>
        </p:txBody>
      </p:sp>
      <p:sp>
        <p:nvSpPr>
          <p:cNvPr id="24" name="TextBox 24"/>
          <p:cNvSpPr txBox="1"/>
          <p:nvPr/>
        </p:nvSpPr>
        <p:spPr>
          <a:xfrm>
            <a:off x="2324770" y="6335296"/>
            <a:ext cx="6427635"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NETWORK NAVIGATOR</a:t>
            </a:r>
          </a:p>
        </p:txBody>
      </p:sp>
      <p:sp>
        <p:nvSpPr>
          <p:cNvPr id="25" name="TextBox 25"/>
          <p:cNvSpPr txBox="1"/>
          <p:nvPr/>
        </p:nvSpPr>
        <p:spPr>
          <a:xfrm>
            <a:off x="9092537" y="1688882"/>
            <a:ext cx="7823863" cy="1854418"/>
          </a:xfrm>
          <a:prstGeom prst="rect">
            <a:avLst/>
          </a:prstGeom>
        </p:spPr>
        <p:txBody>
          <a:bodyPr wrap="square" lIns="0" tIns="0" rIns="0" bIns="0" rtlCol="0" anchor="t">
            <a:spAutoFit/>
          </a:bodyPr>
          <a:lstStyle/>
          <a:p>
            <a:pPr>
              <a:lnSpc>
                <a:spcPts val="2879"/>
              </a:lnSpc>
            </a:pPr>
            <a:r>
              <a:rPr lang="en-US" sz="2400" dirty="0">
                <a:solidFill>
                  <a:srgbClr val="545454"/>
                </a:solidFill>
                <a:latin typeface="DM Sans"/>
              </a:rPr>
              <a:t>Palladio is a network analysis tool from Stanford University's Humanities + Design Research Lab. Palladio is a web-based tool that is designed for scholars who want to explore and analyze their data without having to install any software.</a:t>
            </a:r>
          </a:p>
        </p:txBody>
      </p:sp>
      <p:sp>
        <p:nvSpPr>
          <p:cNvPr id="26" name="TextBox 26"/>
          <p:cNvSpPr txBox="1"/>
          <p:nvPr/>
        </p:nvSpPr>
        <p:spPr>
          <a:xfrm>
            <a:off x="9092537" y="3996261"/>
            <a:ext cx="7823863" cy="1482522"/>
          </a:xfrm>
          <a:prstGeom prst="rect">
            <a:avLst/>
          </a:prstGeom>
        </p:spPr>
        <p:txBody>
          <a:bodyPr wrap="square" lIns="0" tIns="0" rIns="0" bIns="0" rtlCol="0" anchor="t">
            <a:spAutoFit/>
          </a:bodyPr>
          <a:lstStyle/>
          <a:p>
            <a:pPr>
              <a:lnSpc>
                <a:spcPts val="2879"/>
              </a:lnSpc>
            </a:pPr>
            <a:r>
              <a:rPr lang="en-US" sz="2400" dirty="0">
                <a:solidFill>
                  <a:srgbClr val="545454"/>
                </a:solidFill>
                <a:latin typeface="DM Sans"/>
              </a:rPr>
              <a:t>Gephi is a free and open-source network visualization and exploration software. It is one of the most popular tools for network analysis in digital humanities due to its ease of use and powerful features. </a:t>
            </a:r>
          </a:p>
        </p:txBody>
      </p:sp>
      <p:sp>
        <p:nvSpPr>
          <p:cNvPr id="27" name="TextBox 27"/>
          <p:cNvSpPr txBox="1"/>
          <p:nvPr/>
        </p:nvSpPr>
        <p:spPr>
          <a:xfrm>
            <a:off x="9092537" y="6057900"/>
            <a:ext cx="7823863" cy="1854418"/>
          </a:xfrm>
          <a:prstGeom prst="rect">
            <a:avLst/>
          </a:prstGeom>
        </p:spPr>
        <p:txBody>
          <a:bodyPr wrap="square" lIns="0" tIns="0" rIns="0" bIns="0" rtlCol="0" anchor="t">
            <a:spAutoFit/>
          </a:bodyPr>
          <a:lstStyle/>
          <a:p>
            <a:pPr>
              <a:lnSpc>
                <a:spcPts val="2879"/>
              </a:lnSpc>
            </a:pPr>
            <a:r>
              <a:rPr lang="en-US" sz="2400" dirty="0">
                <a:solidFill>
                  <a:srgbClr val="545454"/>
                </a:solidFill>
                <a:latin typeface="DM Sans"/>
              </a:rPr>
              <a:t>Network Navigator is a web-based tool designed to provide a first glimpse of network data, with both metrics and visualizations. It is a simple and easy-to-use tool that is well-suited for exploring and understanding small to medium-sized networks.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10" name="TextBox 10"/>
          <p:cNvSpPr txBox="1"/>
          <p:nvPr/>
        </p:nvSpPr>
        <p:spPr>
          <a:xfrm>
            <a:off x="3061279" y="2857500"/>
            <a:ext cx="12165442" cy="2564805"/>
          </a:xfrm>
          <a:prstGeom prst="rect">
            <a:avLst/>
          </a:prstGeom>
        </p:spPr>
        <p:txBody>
          <a:bodyPr wrap="square" lIns="0" tIns="0" rIns="0" bIns="0" rtlCol="0" anchor="t">
            <a:spAutoFit/>
          </a:bodyPr>
          <a:lstStyle/>
          <a:p>
            <a:pPr algn="ctr">
              <a:lnSpc>
                <a:spcPts val="9999"/>
              </a:lnSpc>
            </a:pPr>
            <a:r>
              <a:rPr lang="en-US" sz="9999" dirty="0">
                <a:solidFill>
                  <a:srgbClr val="227C9D"/>
                </a:solidFill>
                <a:latin typeface="Kollektif Bold"/>
              </a:rPr>
              <a:t>CREATING A DATASET</a:t>
            </a:r>
          </a:p>
        </p:txBody>
      </p:sp>
      <p:sp>
        <p:nvSpPr>
          <p:cNvPr id="11" name="TextBox 11"/>
          <p:cNvSpPr txBox="1"/>
          <p:nvPr/>
        </p:nvSpPr>
        <p:spPr>
          <a:xfrm>
            <a:off x="3784200" y="5546725"/>
            <a:ext cx="10719600" cy="1301638"/>
          </a:xfrm>
          <a:prstGeom prst="rect">
            <a:avLst/>
          </a:prstGeom>
        </p:spPr>
        <p:txBody>
          <a:bodyPr lIns="0" tIns="0" rIns="0" bIns="0" rtlCol="0" anchor="t">
            <a:spAutoFit/>
          </a:bodyPr>
          <a:lstStyle/>
          <a:p>
            <a:pPr algn="ctr">
              <a:lnSpc>
                <a:spcPts val="3360"/>
              </a:lnSpc>
            </a:pPr>
            <a:r>
              <a:rPr lang="en-US" sz="2800" dirty="0">
                <a:solidFill>
                  <a:srgbClr val="545454"/>
                </a:solidFill>
                <a:latin typeface="DM Sans"/>
              </a:rPr>
              <a:t>This section will guide you through the process of creating a dataset that effectively captures the relationships and attributes of interest for your research.</a:t>
            </a:r>
          </a:p>
        </p:txBody>
      </p:sp>
      <p:grpSp>
        <p:nvGrpSpPr>
          <p:cNvPr id="12" name="Group 12"/>
          <p:cNvGrpSpPr/>
          <p:nvPr/>
        </p:nvGrpSpPr>
        <p:grpSpPr>
          <a:xfrm rot="2700000">
            <a:off x="-1376391" y="-3093321"/>
            <a:ext cx="7415398" cy="3565095"/>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4" name="TextBox 1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5" name="AutoShape 15"/>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6" name="AutoShape 16"/>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7" name="AutoShape 17"/>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8" name="AutoShape 18"/>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9" name="AutoShape 19"/>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20" name="AutoShape 20"/>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21" name="AutoShape 21"/>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22" name="AutoShape 22"/>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Freeform 2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1" name="Freeform 3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3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3" name="Freeform 3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4" name="Freeform 3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Freeform 3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7" name="Freeform 3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8" name="Freeform 3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9" name="Freeform 3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3439834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3160461" y="5243093"/>
            <a:ext cx="2209738" cy="629418"/>
          </a:xfrm>
          <a:prstGeom prst="line">
            <a:avLst/>
          </a:prstGeom>
          <a:ln w="38100" cap="flat">
            <a:solidFill>
              <a:srgbClr val="A6A6A6"/>
            </a:solidFill>
            <a:prstDash val="solid"/>
            <a:headEnd type="none" w="sm" len="sm"/>
            <a:tailEnd type="none" w="sm" len="sm"/>
          </a:ln>
        </p:spPr>
        <p:txBody>
          <a:bodyPr/>
          <a:lstStyle/>
          <a:p>
            <a:endParaRPr lang="en-US"/>
          </a:p>
        </p:txBody>
      </p:sp>
      <p:sp>
        <p:nvSpPr>
          <p:cNvPr id="3" name="AutoShape 3"/>
          <p:cNvSpPr/>
          <p:nvPr/>
        </p:nvSpPr>
        <p:spPr>
          <a:xfrm flipV="1">
            <a:off x="9849869" y="5161174"/>
            <a:ext cx="1820460" cy="1005825"/>
          </a:xfrm>
          <a:prstGeom prst="line">
            <a:avLst/>
          </a:prstGeom>
          <a:ln w="38100" cap="flat">
            <a:solidFill>
              <a:srgbClr val="A6A6A6"/>
            </a:solidFill>
            <a:prstDash val="solid"/>
            <a:headEnd type="none" w="sm" len="sm"/>
            <a:tailEnd type="none" w="sm" len="sm"/>
          </a:ln>
        </p:spPr>
        <p:txBody>
          <a:bodyPr/>
          <a:lstStyle/>
          <a:p>
            <a:endParaRPr lang="en-US"/>
          </a:p>
        </p:txBody>
      </p:sp>
      <p:sp>
        <p:nvSpPr>
          <p:cNvPr id="5" name="AutoShape 5"/>
          <p:cNvSpPr/>
          <p:nvPr/>
        </p:nvSpPr>
        <p:spPr>
          <a:xfrm flipH="1" flipV="1">
            <a:off x="6507701" y="5278331"/>
            <a:ext cx="1929581" cy="880924"/>
          </a:xfrm>
          <a:prstGeom prst="line">
            <a:avLst/>
          </a:prstGeom>
          <a:ln w="38100" cap="flat">
            <a:solidFill>
              <a:srgbClr val="A6A6A6"/>
            </a:solidFill>
            <a:prstDash val="solid"/>
            <a:headEnd type="none" w="sm" len="sm"/>
            <a:tailEnd type="none" w="sm" len="sm"/>
          </a:ln>
        </p:spPr>
        <p:txBody>
          <a:bodyPr/>
          <a:lstStyle/>
          <a:p>
            <a:endParaRPr lang="en-US"/>
          </a:p>
        </p:txBody>
      </p:sp>
      <p:sp>
        <p:nvSpPr>
          <p:cNvPr id="6" name="AutoShape 6"/>
          <p:cNvSpPr/>
          <p:nvPr/>
        </p:nvSpPr>
        <p:spPr>
          <a:xfrm flipH="1" flipV="1">
            <a:off x="13055928" y="5161174"/>
            <a:ext cx="1847995" cy="775187"/>
          </a:xfrm>
          <a:prstGeom prst="line">
            <a:avLst/>
          </a:prstGeom>
          <a:ln w="38100" cap="flat">
            <a:solidFill>
              <a:srgbClr val="A6A6A6"/>
            </a:solidFill>
            <a:prstDash val="solid"/>
            <a:headEnd type="none" w="sm" len="sm"/>
            <a:tailEnd type="none" w="sm" len="sm"/>
          </a:ln>
        </p:spPr>
        <p:txBody>
          <a:bodyPr/>
          <a:lstStyle/>
          <a:p>
            <a:endParaRPr lang="en-US"/>
          </a:p>
        </p:txBody>
      </p:sp>
      <p:sp>
        <p:nvSpPr>
          <p:cNvPr id="34" name="TextBox 34"/>
          <p:cNvSpPr txBox="1"/>
          <p:nvPr/>
        </p:nvSpPr>
        <p:spPr>
          <a:xfrm>
            <a:off x="5417456" y="603768"/>
            <a:ext cx="7909220" cy="705321"/>
          </a:xfrm>
          <a:prstGeom prst="rect">
            <a:avLst/>
          </a:prstGeom>
        </p:spPr>
        <p:txBody>
          <a:bodyPr wrap="square" lIns="0" tIns="0" rIns="0" bIns="0" rtlCol="0" anchor="t">
            <a:spAutoFit/>
          </a:bodyPr>
          <a:lstStyle/>
          <a:p>
            <a:pPr algn="ctr">
              <a:lnSpc>
                <a:spcPts val="5544"/>
              </a:lnSpc>
            </a:pPr>
            <a:r>
              <a:rPr lang="en-US" sz="5600" dirty="0">
                <a:solidFill>
                  <a:srgbClr val="227C9D"/>
                </a:solidFill>
                <a:latin typeface="Kollektif Bold"/>
              </a:rPr>
              <a:t>CREATING A DATASET</a:t>
            </a:r>
          </a:p>
        </p:txBody>
      </p:sp>
      <p:sp>
        <p:nvSpPr>
          <p:cNvPr id="35" name="TextBox 35"/>
          <p:cNvSpPr txBox="1"/>
          <p:nvPr/>
        </p:nvSpPr>
        <p:spPr>
          <a:xfrm>
            <a:off x="1260349" y="3238500"/>
            <a:ext cx="2589505" cy="727763"/>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DM Sans Bold"/>
              </a:rPr>
              <a:t>DEFINE THE OBJECTIVE</a:t>
            </a:r>
          </a:p>
        </p:txBody>
      </p:sp>
      <p:grpSp>
        <p:nvGrpSpPr>
          <p:cNvPr id="65" name="Group 64">
            <a:extLst>
              <a:ext uri="{FF2B5EF4-FFF2-40B4-BE49-F238E27FC236}">
                <a16:creationId xmlns:a16="http://schemas.microsoft.com/office/drawing/2014/main" id="{2528F55C-4DF7-02C2-A3FB-7F9106921D3D}"/>
              </a:ext>
            </a:extLst>
          </p:cNvPr>
          <p:cNvGrpSpPr/>
          <p:nvPr/>
        </p:nvGrpSpPr>
        <p:grpSpPr>
          <a:xfrm>
            <a:off x="1817900" y="5099983"/>
            <a:ext cx="1880645" cy="1902029"/>
            <a:chOff x="1817900" y="5492103"/>
            <a:chExt cx="1424407" cy="1424407"/>
          </a:xfrm>
        </p:grpSpPr>
        <p:grpSp>
          <p:nvGrpSpPr>
            <p:cNvPr id="7" name="Group 7"/>
            <p:cNvGrpSpPr/>
            <p:nvPr/>
          </p:nvGrpSpPr>
          <p:grpSpPr>
            <a:xfrm>
              <a:off x="1817900" y="5492103"/>
              <a:ext cx="1424407" cy="14244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US"/>
              </a:p>
            </p:txBody>
          </p:sp>
          <p:sp>
            <p:nvSpPr>
              <p:cNvPr id="9" name="TextBox 9"/>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sp>
          <p:nvSpPr>
            <p:cNvPr id="36" name="TextBox 36"/>
            <p:cNvSpPr txBox="1"/>
            <p:nvPr/>
          </p:nvSpPr>
          <p:spPr>
            <a:xfrm>
              <a:off x="1817900" y="6005568"/>
              <a:ext cx="1424407" cy="432169"/>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1</a:t>
              </a:r>
              <a:endParaRPr lang="en-US" sz="2799" spc="338" dirty="0">
                <a:solidFill>
                  <a:srgbClr val="FFFFFF"/>
                </a:solidFill>
                <a:latin typeface="Kollektif Bold" panose="020B0604020202020204" charset="0"/>
              </a:endParaRPr>
            </a:p>
          </p:txBody>
        </p:sp>
      </p:grpSp>
      <p:sp>
        <p:nvSpPr>
          <p:cNvPr id="37" name="TextBox 37"/>
          <p:cNvSpPr txBox="1"/>
          <p:nvPr/>
        </p:nvSpPr>
        <p:spPr>
          <a:xfrm>
            <a:off x="854890" y="4031661"/>
            <a:ext cx="3520886" cy="974626"/>
          </a:xfrm>
          <a:prstGeom prst="rect">
            <a:avLst/>
          </a:prstGeom>
        </p:spPr>
        <p:txBody>
          <a:bodyPr lIns="0" tIns="0" rIns="0" bIns="0" rtlCol="0" anchor="t">
            <a:spAutoFit/>
          </a:bodyPr>
          <a:lstStyle/>
          <a:p>
            <a:pPr algn="ctr">
              <a:lnSpc>
                <a:spcPts val="1919"/>
              </a:lnSpc>
            </a:pPr>
            <a:r>
              <a:rPr lang="en-US" sz="1599" dirty="0">
                <a:solidFill>
                  <a:srgbClr val="545454"/>
                </a:solidFill>
                <a:latin typeface="DM Sans"/>
              </a:rPr>
              <a:t>Clearly define the purpose of your network analysis. Are you examining social networks, transportation systems, or something else? </a:t>
            </a:r>
          </a:p>
        </p:txBody>
      </p:sp>
      <p:grpSp>
        <p:nvGrpSpPr>
          <p:cNvPr id="64" name="Group 63">
            <a:extLst>
              <a:ext uri="{FF2B5EF4-FFF2-40B4-BE49-F238E27FC236}">
                <a16:creationId xmlns:a16="http://schemas.microsoft.com/office/drawing/2014/main" id="{D080A4BD-BD49-58DA-DE48-88E62C83B640}"/>
              </a:ext>
            </a:extLst>
          </p:cNvPr>
          <p:cNvGrpSpPr/>
          <p:nvPr/>
        </p:nvGrpSpPr>
        <p:grpSpPr>
          <a:xfrm>
            <a:off x="5077845" y="4034332"/>
            <a:ext cx="1892360" cy="1902029"/>
            <a:chOff x="4358750" y="4529575"/>
            <a:chExt cx="1433280" cy="1424407"/>
          </a:xfrm>
        </p:grpSpPr>
        <p:grpSp>
          <p:nvGrpSpPr>
            <p:cNvPr id="10" name="Group 10"/>
            <p:cNvGrpSpPr/>
            <p:nvPr/>
          </p:nvGrpSpPr>
          <p:grpSpPr>
            <a:xfrm>
              <a:off x="4358750" y="4529575"/>
              <a:ext cx="1424407" cy="142440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a:p>
            </p:txBody>
          </p:sp>
          <p:sp>
            <p:nvSpPr>
              <p:cNvPr id="12" name="TextBox 12"/>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sp>
          <p:nvSpPr>
            <p:cNvPr id="38" name="TextBox 38"/>
            <p:cNvSpPr txBox="1"/>
            <p:nvPr/>
          </p:nvSpPr>
          <p:spPr>
            <a:xfrm>
              <a:off x="4367623" y="5040162"/>
              <a:ext cx="1424407" cy="434186"/>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2</a:t>
              </a:r>
            </a:p>
          </p:txBody>
        </p:sp>
      </p:grpSp>
      <p:grpSp>
        <p:nvGrpSpPr>
          <p:cNvPr id="63" name="Group 62">
            <a:extLst>
              <a:ext uri="{FF2B5EF4-FFF2-40B4-BE49-F238E27FC236}">
                <a16:creationId xmlns:a16="http://schemas.microsoft.com/office/drawing/2014/main" id="{31977481-2F2D-430A-2428-943AD6847920}"/>
              </a:ext>
            </a:extLst>
          </p:cNvPr>
          <p:cNvGrpSpPr/>
          <p:nvPr/>
        </p:nvGrpSpPr>
        <p:grpSpPr>
          <a:xfrm>
            <a:off x="8425568" y="5099983"/>
            <a:ext cx="1897092" cy="1902029"/>
            <a:chOff x="6886962" y="5494903"/>
            <a:chExt cx="1436864" cy="1424407"/>
          </a:xfrm>
        </p:grpSpPr>
        <p:grpSp>
          <p:nvGrpSpPr>
            <p:cNvPr id="13" name="Group 13"/>
            <p:cNvGrpSpPr/>
            <p:nvPr/>
          </p:nvGrpSpPr>
          <p:grpSpPr>
            <a:xfrm>
              <a:off x="6899419" y="5494903"/>
              <a:ext cx="1424407" cy="142440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B77"/>
              </a:solidFill>
            </p:spPr>
            <p:txBody>
              <a:bodyPr/>
              <a:lstStyle/>
              <a:p>
                <a:endParaRPr lang="en-US"/>
              </a:p>
            </p:txBody>
          </p:sp>
          <p:sp>
            <p:nvSpPr>
              <p:cNvPr id="15" name="TextBox 15"/>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sp>
          <p:nvSpPr>
            <p:cNvPr id="39" name="TextBox 39"/>
            <p:cNvSpPr txBox="1"/>
            <p:nvPr/>
          </p:nvSpPr>
          <p:spPr>
            <a:xfrm>
              <a:off x="6886962" y="6006351"/>
              <a:ext cx="1424407" cy="434186"/>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3</a:t>
              </a:r>
            </a:p>
          </p:txBody>
        </p:sp>
      </p:grpSp>
      <p:grpSp>
        <p:nvGrpSpPr>
          <p:cNvPr id="62" name="Group 61">
            <a:extLst>
              <a:ext uri="{FF2B5EF4-FFF2-40B4-BE49-F238E27FC236}">
                <a16:creationId xmlns:a16="http://schemas.microsoft.com/office/drawing/2014/main" id="{F3AA944E-325D-E3BE-AD56-CDBEF6BE109B}"/>
              </a:ext>
            </a:extLst>
          </p:cNvPr>
          <p:cNvGrpSpPr/>
          <p:nvPr/>
        </p:nvGrpSpPr>
        <p:grpSpPr>
          <a:xfrm>
            <a:off x="11619065" y="4051952"/>
            <a:ext cx="1897092" cy="1902029"/>
            <a:chOff x="9440716" y="4529575"/>
            <a:chExt cx="1436864" cy="1424407"/>
          </a:xfrm>
        </p:grpSpPr>
        <p:grpSp>
          <p:nvGrpSpPr>
            <p:cNvPr id="16" name="Group 16"/>
            <p:cNvGrpSpPr/>
            <p:nvPr/>
          </p:nvGrpSpPr>
          <p:grpSpPr>
            <a:xfrm>
              <a:off x="9440716" y="4529575"/>
              <a:ext cx="1424407" cy="14244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7C9D"/>
              </a:solidFill>
            </p:spPr>
            <p:txBody>
              <a:bodyPr/>
              <a:lstStyle/>
              <a:p>
                <a:endParaRPr lang="en-US"/>
              </a:p>
            </p:txBody>
          </p:sp>
          <p:sp>
            <p:nvSpPr>
              <p:cNvPr id="18" name="TextBox 18"/>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sp>
          <p:nvSpPr>
            <p:cNvPr id="40" name="TextBox 40"/>
            <p:cNvSpPr txBox="1"/>
            <p:nvPr/>
          </p:nvSpPr>
          <p:spPr>
            <a:xfrm>
              <a:off x="9453173" y="5026967"/>
              <a:ext cx="1424407" cy="434186"/>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4</a:t>
              </a:r>
            </a:p>
          </p:txBody>
        </p:sp>
      </p:grpSp>
      <p:grpSp>
        <p:nvGrpSpPr>
          <p:cNvPr id="61" name="Group 60">
            <a:extLst>
              <a:ext uri="{FF2B5EF4-FFF2-40B4-BE49-F238E27FC236}">
                <a16:creationId xmlns:a16="http://schemas.microsoft.com/office/drawing/2014/main" id="{D4485DE7-9E74-C44A-83B7-7639A4BC3089}"/>
              </a:ext>
            </a:extLst>
          </p:cNvPr>
          <p:cNvGrpSpPr/>
          <p:nvPr/>
        </p:nvGrpSpPr>
        <p:grpSpPr>
          <a:xfrm>
            <a:off x="14891467" y="5099983"/>
            <a:ext cx="1897232" cy="1902029"/>
            <a:chOff x="11962335" y="5492103"/>
            <a:chExt cx="1436970" cy="1424407"/>
          </a:xfrm>
        </p:grpSpPr>
        <p:grpSp>
          <p:nvGrpSpPr>
            <p:cNvPr id="19" name="Group 19"/>
            <p:cNvGrpSpPr/>
            <p:nvPr/>
          </p:nvGrpSpPr>
          <p:grpSpPr>
            <a:xfrm>
              <a:off x="11962335" y="5492103"/>
              <a:ext cx="1424407" cy="142440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8CFAE"/>
              </a:solidFill>
            </p:spPr>
            <p:txBody>
              <a:bodyPr/>
              <a:lstStyle/>
              <a:p>
                <a:endParaRPr lang="en-US"/>
              </a:p>
            </p:txBody>
          </p:sp>
          <p:sp>
            <p:nvSpPr>
              <p:cNvPr id="21" name="TextBox 21"/>
              <p:cNvSpPr txBox="1"/>
              <p:nvPr/>
            </p:nvSpPr>
            <p:spPr>
              <a:xfrm>
                <a:off x="76200" y="95250"/>
                <a:ext cx="660400" cy="641350"/>
              </a:xfrm>
              <a:prstGeom prst="rect">
                <a:avLst/>
              </a:prstGeom>
            </p:spPr>
            <p:txBody>
              <a:bodyPr lIns="50800" tIns="50800" rIns="50800" bIns="50800" rtlCol="0" anchor="ctr"/>
              <a:lstStyle/>
              <a:p>
                <a:pPr algn="ctr">
                  <a:lnSpc>
                    <a:spcPts val="2553"/>
                  </a:lnSpc>
                </a:pPr>
                <a:endParaRPr/>
              </a:p>
            </p:txBody>
          </p:sp>
        </p:grpSp>
        <p:sp>
          <p:nvSpPr>
            <p:cNvPr id="41" name="TextBox 41"/>
            <p:cNvSpPr txBox="1"/>
            <p:nvPr/>
          </p:nvSpPr>
          <p:spPr>
            <a:xfrm>
              <a:off x="11974898" y="6003551"/>
              <a:ext cx="1424407" cy="434186"/>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5</a:t>
              </a:r>
            </a:p>
          </p:txBody>
        </p:sp>
      </p:grpSp>
      <p:sp>
        <p:nvSpPr>
          <p:cNvPr id="43" name="TextBox 43"/>
          <p:cNvSpPr txBox="1"/>
          <p:nvPr/>
        </p:nvSpPr>
        <p:spPr>
          <a:xfrm>
            <a:off x="4681928" y="6173167"/>
            <a:ext cx="2666255" cy="727763"/>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DM Sans Bold"/>
              </a:rPr>
              <a:t>DETERMINE NODES AND EDGES</a:t>
            </a:r>
          </a:p>
        </p:txBody>
      </p:sp>
      <p:sp>
        <p:nvSpPr>
          <p:cNvPr id="44" name="TextBox 44"/>
          <p:cNvSpPr txBox="1"/>
          <p:nvPr/>
        </p:nvSpPr>
        <p:spPr>
          <a:xfrm>
            <a:off x="4246208" y="6966284"/>
            <a:ext cx="3580035" cy="730969"/>
          </a:xfrm>
          <a:prstGeom prst="rect">
            <a:avLst/>
          </a:prstGeom>
        </p:spPr>
        <p:txBody>
          <a:bodyPr wrap="square" lIns="0" tIns="0" rIns="0" bIns="0" rtlCol="0" anchor="t">
            <a:spAutoFit/>
          </a:bodyPr>
          <a:lstStyle/>
          <a:p>
            <a:pPr algn="ctr">
              <a:lnSpc>
                <a:spcPts val="1919"/>
              </a:lnSpc>
            </a:pPr>
            <a:r>
              <a:rPr lang="en-US" sz="1599" dirty="0">
                <a:solidFill>
                  <a:srgbClr val="545454"/>
                </a:solidFill>
                <a:latin typeface="DM Sans"/>
              </a:rPr>
              <a:t>Identify what constitutes nodes (entities) and edges (connections) in your network. </a:t>
            </a:r>
          </a:p>
        </p:txBody>
      </p:sp>
      <p:sp>
        <p:nvSpPr>
          <p:cNvPr id="45" name="TextBox 45"/>
          <p:cNvSpPr txBox="1"/>
          <p:nvPr/>
        </p:nvSpPr>
        <p:spPr>
          <a:xfrm>
            <a:off x="8490164" y="3238500"/>
            <a:ext cx="1424407" cy="727763"/>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DM Sans Bold"/>
              </a:rPr>
              <a:t>GATHER DATA</a:t>
            </a:r>
          </a:p>
        </p:txBody>
      </p:sp>
      <p:sp>
        <p:nvSpPr>
          <p:cNvPr id="46" name="TextBox 46"/>
          <p:cNvSpPr txBox="1"/>
          <p:nvPr/>
        </p:nvSpPr>
        <p:spPr>
          <a:xfrm>
            <a:off x="7519975" y="4031661"/>
            <a:ext cx="3418457" cy="974626"/>
          </a:xfrm>
          <a:prstGeom prst="rect">
            <a:avLst/>
          </a:prstGeom>
        </p:spPr>
        <p:txBody>
          <a:bodyPr wrap="square" lIns="0" tIns="0" rIns="0" bIns="0" rtlCol="0" anchor="t">
            <a:spAutoFit/>
          </a:bodyPr>
          <a:lstStyle/>
          <a:p>
            <a:pPr algn="ctr">
              <a:lnSpc>
                <a:spcPts val="1919"/>
              </a:lnSpc>
            </a:pPr>
            <a:r>
              <a:rPr lang="en-US" sz="1599" dirty="0">
                <a:solidFill>
                  <a:srgbClr val="545454"/>
                </a:solidFill>
                <a:latin typeface="DM Sans"/>
              </a:rPr>
              <a:t>Collect relevant data that represents nodes and edges. Examples: structured data, APIs, web scraping, etc.</a:t>
            </a:r>
          </a:p>
        </p:txBody>
      </p:sp>
      <p:sp>
        <p:nvSpPr>
          <p:cNvPr id="47" name="TextBox 47"/>
          <p:cNvSpPr txBox="1"/>
          <p:nvPr/>
        </p:nvSpPr>
        <p:spPr>
          <a:xfrm>
            <a:off x="11459443" y="6196660"/>
            <a:ext cx="2359714" cy="727763"/>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DM Sans Bold"/>
              </a:rPr>
              <a:t>DATA PREPROCESSING</a:t>
            </a:r>
          </a:p>
        </p:txBody>
      </p:sp>
      <p:sp>
        <p:nvSpPr>
          <p:cNvPr id="48" name="TextBox 48"/>
          <p:cNvSpPr txBox="1"/>
          <p:nvPr/>
        </p:nvSpPr>
        <p:spPr>
          <a:xfrm>
            <a:off x="10938432" y="6989777"/>
            <a:ext cx="3228112" cy="730969"/>
          </a:xfrm>
          <a:prstGeom prst="rect">
            <a:avLst/>
          </a:prstGeom>
        </p:spPr>
        <p:txBody>
          <a:bodyPr wrap="square" lIns="0" tIns="0" rIns="0" bIns="0" rtlCol="0" anchor="t">
            <a:spAutoFit/>
          </a:bodyPr>
          <a:lstStyle/>
          <a:p>
            <a:pPr algn="ctr">
              <a:lnSpc>
                <a:spcPts val="1919"/>
              </a:lnSpc>
            </a:pPr>
            <a:r>
              <a:rPr lang="en-US" sz="1599" dirty="0">
                <a:solidFill>
                  <a:srgbClr val="545454"/>
                </a:solidFill>
                <a:latin typeface="DM Sans"/>
              </a:rPr>
              <a:t>Prepare data for analysis (i.e., cleaning, formatting, normalization, etc.)</a:t>
            </a:r>
          </a:p>
        </p:txBody>
      </p:sp>
      <p:sp>
        <p:nvSpPr>
          <p:cNvPr id="49" name="TextBox 49"/>
          <p:cNvSpPr txBox="1"/>
          <p:nvPr/>
        </p:nvSpPr>
        <p:spPr>
          <a:xfrm>
            <a:off x="14554881" y="3238500"/>
            <a:ext cx="2487131" cy="727763"/>
          </a:xfrm>
          <a:prstGeom prst="rect">
            <a:avLst/>
          </a:prstGeom>
        </p:spPr>
        <p:txBody>
          <a:bodyPr wrap="square" lIns="0" tIns="0" rIns="0" bIns="0" rtlCol="0" anchor="t">
            <a:spAutoFit/>
          </a:bodyPr>
          <a:lstStyle/>
          <a:p>
            <a:pPr algn="ctr">
              <a:lnSpc>
                <a:spcPts val="2940"/>
              </a:lnSpc>
            </a:pPr>
            <a:r>
              <a:rPr lang="en-US" sz="2100" spc="67" dirty="0">
                <a:solidFill>
                  <a:srgbClr val="545454"/>
                </a:solidFill>
                <a:latin typeface="DM Sans Bold"/>
              </a:rPr>
              <a:t>DETERMINE SOFTWARE</a:t>
            </a:r>
          </a:p>
        </p:txBody>
      </p:sp>
      <p:sp>
        <p:nvSpPr>
          <p:cNvPr id="50" name="TextBox 50"/>
          <p:cNvSpPr txBox="1"/>
          <p:nvPr/>
        </p:nvSpPr>
        <p:spPr>
          <a:xfrm>
            <a:off x="14520711" y="4032148"/>
            <a:ext cx="2622155" cy="730969"/>
          </a:xfrm>
          <a:prstGeom prst="rect">
            <a:avLst/>
          </a:prstGeom>
        </p:spPr>
        <p:txBody>
          <a:bodyPr wrap="square" lIns="0" tIns="0" rIns="0" bIns="0" rtlCol="0" anchor="t">
            <a:spAutoFit/>
          </a:bodyPr>
          <a:lstStyle/>
          <a:p>
            <a:pPr algn="ctr">
              <a:lnSpc>
                <a:spcPts val="1919"/>
              </a:lnSpc>
            </a:pPr>
            <a:r>
              <a:rPr lang="en-US" sz="1599" dirty="0">
                <a:solidFill>
                  <a:srgbClr val="545454"/>
                </a:solidFill>
                <a:latin typeface="DM Sans"/>
              </a:rPr>
              <a:t>Transform the data into a format suitable for network analysis. </a:t>
            </a:r>
          </a:p>
        </p:txBody>
      </p:sp>
      <p:grpSp>
        <p:nvGrpSpPr>
          <p:cNvPr id="96" name="Group 3">
            <a:extLst>
              <a:ext uri="{FF2B5EF4-FFF2-40B4-BE49-F238E27FC236}">
                <a16:creationId xmlns:a16="http://schemas.microsoft.com/office/drawing/2014/main" id="{EE6586DA-BC02-BDDD-DEAE-D9364B904A3D}"/>
              </a:ext>
            </a:extLst>
          </p:cNvPr>
          <p:cNvGrpSpPr/>
          <p:nvPr/>
        </p:nvGrpSpPr>
        <p:grpSpPr>
          <a:xfrm rot="2700000">
            <a:off x="-3166134" y="-4341298"/>
            <a:ext cx="7415398" cy="3565095"/>
            <a:chOff x="0" y="0"/>
            <a:chExt cx="660400" cy="317500"/>
          </a:xfrm>
        </p:grpSpPr>
        <p:sp>
          <p:nvSpPr>
            <p:cNvPr id="97" name="Freeform 4">
              <a:extLst>
                <a:ext uri="{FF2B5EF4-FFF2-40B4-BE49-F238E27FC236}">
                  <a16:creationId xmlns:a16="http://schemas.microsoft.com/office/drawing/2014/main" id="{BEE34977-4C3D-A714-0A40-5880E0CF82A2}"/>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98" name="TextBox 5">
              <a:extLst>
                <a:ext uri="{FF2B5EF4-FFF2-40B4-BE49-F238E27FC236}">
                  <a16:creationId xmlns:a16="http://schemas.microsoft.com/office/drawing/2014/main" id="{D55D2C61-496E-B537-A9F2-9A2FCF533F5A}"/>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9" name="AutoShape 6">
            <a:extLst>
              <a:ext uri="{FF2B5EF4-FFF2-40B4-BE49-F238E27FC236}">
                <a16:creationId xmlns:a16="http://schemas.microsoft.com/office/drawing/2014/main" id="{3CE70551-E8EE-FB18-5312-A09D80EE9933}"/>
              </a:ext>
            </a:extLst>
          </p:cNvPr>
          <p:cNvSpPr/>
          <p:nvPr/>
        </p:nvSpPr>
        <p:spPr>
          <a:xfrm>
            <a:off x="-3628748" y="-3521748"/>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00" name="AutoShape 7">
            <a:extLst>
              <a:ext uri="{FF2B5EF4-FFF2-40B4-BE49-F238E27FC236}">
                <a16:creationId xmlns:a16="http://schemas.microsoft.com/office/drawing/2014/main" id="{8ED4511B-25BE-EBBC-B6F7-12723581B6A2}"/>
              </a:ext>
            </a:extLst>
          </p:cNvPr>
          <p:cNvSpPr/>
          <p:nvPr/>
        </p:nvSpPr>
        <p:spPr>
          <a:xfrm>
            <a:off x="-3842695" y="-320907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01" name="AutoShape 8">
            <a:extLst>
              <a:ext uri="{FF2B5EF4-FFF2-40B4-BE49-F238E27FC236}">
                <a16:creationId xmlns:a16="http://schemas.microsoft.com/office/drawing/2014/main" id="{3D221E77-B98D-066A-D916-6B7F96915FB8}"/>
              </a:ext>
            </a:extLst>
          </p:cNvPr>
          <p:cNvSpPr/>
          <p:nvPr/>
        </p:nvSpPr>
        <p:spPr>
          <a:xfrm>
            <a:off x="-4022296" y="-2850601"/>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02" name="AutoShape 9">
            <a:extLst>
              <a:ext uri="{FF2B5EF4-FFF2-40B4-BE49-F238E27FC236}">
                <a16:creationId xmlns:a16="http://schemas.microsoft.com/office/drawing/2014/main" id="{4D0C4808-6ED1-5EA8-6B8B-35C1FBBEB4DD}"/>
              </a:ext>
            </a:extLst>
          </p:cNvPr>
          <p:cNvSpPr/>
          <p:nvPr/>
        </p:nvSpPr>
        <p:spPr>
          <a:xfrm>
            <a:off x="-4148951" y="-2464334"/>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03" name="AutoShape 10">
            <a:extLst>
              <a:ext uri="{FF2B5EF4-FFF2-40B4-BE49-F238E27FC236}">
                <a16:creationId xmlns:a16="http://schemas.microsoft.com/office/drawing/2014/main" id="{5636CF61-40F6-8E2A-F124-62DF0B489274}"/>
              </a:ext>
            </a:extLst>
          </p:cNvPr>
          <p:cNvSpPr/>
          <p:nvPr/>
        </p:nvSpPr>
        <p:spPr>
          <a:xfrm>
            <a:off x="-4292805" y="-2024657"/>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09" name="Group 4">
            <a:extLst>
              <a:ext uri="{FF2B5EF4-FFF2-40B4-BE49-F238E27FC236}">
                <a16:creationId xmlns:a16="http://schemas.microsoft.com/office/drawing/2014/main" id="{3AC88AE3-678F-00FA-1141-BE1059B5CFA9}"/>
              </a:ext>
            </a:extLst>
          </p:cNvPr>
          <p:cNvGrpSpPr/>
          <p:nvPr/>
        </p:nvGrpSpPr>
        <p:grpSpPr>
          <a:xfrm rot="2700000">
            <a:off x="-2693793" y="7510422"/>
            <a:ext cx="7415398" cy="3565095"/>
            <a:chOff x="0" y="0"/>
            <a:chExt cx="660400" cy="317500"/>
          </a:xfrm>
        </p:grpSpPr>
        <p:sp>
          <p:nvSpPr>
            <p:cNvPr id="110" name="Freeform 5">
              <a:extLst>
                <a:ext uri="{FF2B5EF4-FFF2-40B4-BE49-F238E27FC236}">
                  <a16:creationId xmlns:a16="http://schemas.microsoft.com/office/drawing/2014/main" id="{3B8C58DF-3D57-4252-90E4-EF01E78973FD}"/>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1" name="TextBox 6">
              <a:extLst>
                <a:ext uri="{FF2B5EF4-FFF2-40B4-BE49-F238E27FC236}">
                  <a16:creationId xmlns:a16="http://schemas.microsoft.com/office/drawing/2014/main" id="{5E39F7DC-D2BC-44C2-4E83-18485C59B3DE}"/>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12" name="Group 19">
            <a:extLst>
              <a:ext uri="{FF2B5EF4-FFF2-40B4-BE49-F238E27FC236}">
                <a16:creationId xmlns:a16="http://schemas.microsoft.com/office/drawing/2014/main" id="{31071942-3B1F-A4E6-1F23-0DE257D3E4F9}"/>
              </a:ext>
            </a:extLst>
          </p:cNvPr>
          <p:cNvGrpSpPr/>
          <p:nvPr/>
        </p:nvGrpSpPr>
        <p:grpSpPr>
          <a:xfrm rot="-2700000">
            <a:off x="14034654" y="-4091495"/>
            <a:ext cx="7415398" cy="3565095"/>
            <a:chOff x="0" y="0"/>
            <a:chExt cx="660400" cy="317500"/>
          </a:xfrm>
        </p:grpSpPr>
        <p:sp>
          <p:nvSpPr>
            <p:cNvPr id="113" name="Freeform 20">
              <a:extLst>
                <a:ext uri="{FF2B5EF4-FFF2-40B4-BE49-F238E27FC236}">
                  <a16:creationId xmlns:a16="http://schemas.microsoft.com/office/drawing/2014/main" id="{B8CF5341-D01D-70E8-13B1-4060228D8B95}"/>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4" name="TextBox 21">
              <a:extLst>
                <a:ext uri="{FF2B5EF4-FFF2-40B4-BE49-F238E27FC236}">
                  <a16:creationId xmlns:a16="http://schemas.microsoft.com/office/drawing/2014/main" id="{44201BA1-53F0-9328-F754-907AD9A9323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5" name="AutoShape 22">
            <a:extLst>
              <a:ext uri="{FF2B5EF4-FFF2-40B4-BE49-F238E27FC236}">
                <a16:creationId xmlns:a16="http://schemas.microsoft.com/office/drawing/2014/main" id="{81FB2D2E-EC08-048F-F1C4-928449E85BC1}"/>
              </a:ext>
            </a:extLst>
          </p:cNvPr>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16" name="AutoShape 23">
            <a:extLst>
              <a:ext uri="{FF2B5EF4-FFF2-40B4-BE49-F238E27FC236}">
                <a16:creationId xmlns:a16="http://schemas.microsoft.com/office/drawing/2014/main" id="{0F3BB5BE-C269-A1BC-9F62-5803F569212D}"/>
              </a:ext>
            </a:extLst>
          </p:cNvPr>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7" name="AutoShape 24">
            <a:extLst>
              <a:ext uri="{FF2B5EF4-FFF2-40B4-BE49-F238E27FC236}">
                <a16:creationId xmlns:a16="http://schemas.microsoft.com/office/drawing/2014/main" id="{7ADA7813-A901-9456-3279-579F3AA00551}"/>
              </a:ext>
            </a:extLst>
          </p:cNvPr>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18" name="AutoShape 25">
            <a:extLst>
              <a:ext uri="{FF2B5EF4-FFF2-40B4-BE49-F238E27FC236}">
                <a16:creationId xmlns:a16="http://schemas.microsoft.com/office/drawing/2014/main" id="{F35388C0-5B63-077C-AC8C-73642F7832CD}"/>
              </a:ext>
            </a:extLst>
          </p:cNvPr>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19" name="AutoShape 26">
            <a:extLst>
              <a:ext uri="{FF2B5EF4-FFF2-40B4-BE49-F238E27FC236}">
                <a16:creationId xmlns:a16="http://schemas.microsoft.com/office/drawing/2014/main" id="{AD807D8A-702F-2961-1016-F054742E2972}"/>
              </a:ext>
            </a:extLst>
          </p:cNvPr>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20" name="Group 4">
            <a:extLst>
              <a:ext uri="{FF2B5EF4-FFF2-40B4-BE49-F238E27FC236}">
                <a16:creationId xmlns:a16="http://schemas.microsoft.com/office/drawing/2014/main" id="{5832A8CC-F794-AA89-197A-7212F297E14B}"/>
              </a:ext>
            </a:extLst>
          </p:cNvPr>
          <p:cNvGrpSpPr/>
          <p:nvPr/>
        </p:nvGrpSpPr>
        <p:grpSpPr>
          <a:xfrm rot="18900000" flipH="1">
            <a:off x="13661892" y="7471744"/>
            <a:ext cx="7415398" cy="3565095"/>
            <a:chOff x="0" y="0"/>
            <a:chExt cx="660400" cy="317500"/>
          </a:xfrm>
        </p:grpSpPr>
        <p:sp>
          <p:nvSpPr>
            <p:cNvPr id="121" name="Freeform 5">
              <a:extLst>
                <a:ext uri="{FF2B5EF4-FFF2-40B4-BE49-F238E27FC236}">
                  <a16:creationId xmlns:a16="http://schemas.microsoft.com/office/drawing/2014/main" id="{DC77C92B-4B70-565E-89F3-67C1A425847A}"/>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22" name="TextBox 6">
              <a:extLst>
                <a:ext uri="{FF2B5EF4-FFF2-40B4-BE49-F238E27FC236}">
                  <a16:creationId xmlns:a16="http://schemas.microsoft.com/office/drawing/2014/main" id="{A71E2730-872F-6568-9CF6-4B600670CC0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2700000">
            <a:off x="11386843" y="7201845"/>
            <a:ext cx="7415398" cy="3565095"/>
            <a:chOff x="0" y="0"/>
            <a:chExt cx="660400" cy="317500"/>
          </a:xfrm>
        </p:grpSpPr>
        <p:sp>
          <p:nvSpPr>
            <p:cNvPr id="7" name="Freeform 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8" name="TextBox 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3" name="Group 3"/>
          <p:cNvGrpSpPr/>
          <p:nvPr/>
        </p:nvGrpSpPr>
        <p:grpSpPr>
          <a:xfrm>
            <a:off x="10025880" y="3238500"/>
            <a:ext cx="7042919" cy="5694796"/>
            <a:chOff x="0" y="0"/>
            <a:chExt cx="1736053" cy="812800"/>
          </a:xfrm>
        </p:grpSpPr>
        <p:sp>
          <p:nvSpPr>
            <p:cNvPr id="4" name="Freeform 4"/>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5" name="TextBox 5"/>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0" name="AutoShape 10"/>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 name="AutoShape 11"/>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5" name="Group 15"/>
          <p:cNvGrpSpPr/>
          <p:nvPr/>
        </p:nvGrpSpPr>
        <p:grpSpPr>
          <a:xfrm>
            <a:off x="9254356" y="4010026"/>
            <a:ext cx="1543050" cy="15430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2700000">
            <a:off x="-2137434" y="-3783523"/>
            <a:ext cx="7415398" cy="3565095"/>
            <a:chOff x="0" y="0"/>
            <a:chExt cx="660400" cy="317500"/>
          </a:xfrm>
        </p:grpSpPr>
        <p:sp>
          <p:nvSpPr>
            <p:cNvPr id="24" name="Freeform 2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5" name="TextBox 2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6" name="AutoShape 26"/>
          <p:cNvSpPr/>
          <p:nvPr/>
        </p:nvSpPr>
        <p:spPr>
          <a:xfrm>
            <a:off x="-2600048" y="-2963974"/>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2813995" y="-2651297"/>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8" name="AutoShape 28"/>
          <p:cNvSpPr/>
          <p:nvPr/>
        </p:nvSpPr>
        <p:spPr>
          <a:xfrm>
            <a:off x="-2993596" y="-2292827"/>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9" name="AutoShape 29"/>
          <p:cNvSpPr/>
          <p:nvPr/>
        </p:nvSpPr>
        <p:spPr>
          <a:xfrm>
            <a:off x="-3120251" y="-1906560"/>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0" name="AutoShape 30"/>
          <p:cNvSpPr/>
          <p:nvPr/>
        </p:nvSpPr>
        <p:spPr>
          <a:xfrm>
            <a:off x="-3264105" y="-1466883"/>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1" name="AutoShape 31"/>
          <p:cNvSpPr/>
          <p:nvPr/>
        </p:nvSpPr>
        <p:spPr>
          <a:xfrm>
            <a:off x="-3384925" y="-1023159"/>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3359157" y="-461526"/>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33" name="TextBox 33"/>
          <p:cNvSpPr txBox="1"/>
          <p:nvPr/>
        </p:nvSpPr>
        <p:spPr>
          <a:xfrm>
            <a:off x="11178406" y="4212915"/>
            <a:ext cx="5737994" cy="4378058"/>
          </a:xfrm>
          <a:prstGeom prst="rect">
            <a:avLst/>
          </a:prstGeom>
        </p:spPr>
        <p:txBody>
          <a:bodyPr wrap="square" lIns="0" tIns="0" rIns="0" bIns="0" numCol="1" rtlCol="0" anchor="t">
            <a:spAutoFit/>
          </a:bodyPr>
          <a:lstStyle>
            <a:defPPr>
              <a:defRPr lang="en-US"/>
            </a:defPPr>
            <a:lvl1pPr marL="342900" indent="-342900">
              <a:lnSpc>
                <a:spcPts val="2730"/>
              </a:lnSpc>
              <a:spcAft>
                <a:spcPts val="1200"/>
              </a:spcAft>
              <a:buFont typeface="Arial" panose="020B0604020202020204" pitchFamily="34" charset="0"/>
              <a:buChar char="•"/>
              <a:defRPr sz="2400">
                <a:solidFill>
                  <a:srgbClr val="FFFFFF"/>
                </a:solidFill>
                <a:latin typeface="DM Sans Italics"/>
              </a:defRPr>
            </a:lvl1pPr>
          </a:lstStyle>
          <a:p>
            <a:pPr>
              <a:lnSpc>
                <a:spcPts val="4000"/>
              </a:lnSpc>
            </a:pPr>
            <a:r>
              <a:rPr lang="en-US" sz="3200" dirty="0">
                <a:solidFill>
                  <a:srgbClr val="545454"/>
                </a:solidFill>
              </a:rPr>
              <a:t>Author</a:t>
            </a:r>
          </a:p>
          <a:p>
            <a:pPr>
              <a:lnSpc>
                <a:spcPts val="4000"/>
              </a:lnSpc>
            </a:pPr>
            <a:r>
              <a:rPr lang="en-US" sz="3200" dirty="0">
                <a:solidFill>
                  <a:srgbClr val="545454"/>
                </a:solidFill>
              </a:rPr>
              <a:t>Affiliation</a:t>
            </a:r>
          </a:p>
          <a:p>
            <a:pPr>
              <a:lnSpc>
                <a:spcPts val="4000"/>
              </a:lnSpc>
            </a:pPr>
            <a:r>
              <a:rPr lang="en-US" sz="3200" dirty="0">
                <a:solidFill>
                  <a:srgbClr val="545454"/>
                </a:solidFill>
              </a:rPr>
              <a:t>Country</a:t>
            </a:r>
          </a:p>
          <a:p>
            <a:pPr>
              <a:lnSpc>
                <a:spcPts val="4000"/>
              </a:lnSpc>
            </a:pPr>
            <a:r>
              <a:rPr lang="en-US" sz="3200" dirty="0">
                <a:solidFill>
                  <a:srgbClr val="545454"/>
                </a:solidFill>
              </a:rPr>
              <a:t>Paper Title</a:t>
            </a:r>
          </a:p>
          <a:p>
            <a:pPr>
              <a:lnSpc>
                <a:spcPts val="4000"/>
              </a:lnSpc>
            </a:pPr>
            <a:r>
              <a:rPr lang="en-US" sz="3200" dirty="0">
                <a:solidFill>
                  <a:srgbClr val="545454"/>
                </a:solidFill>
              </a:rPr>
              <a:t>Topics</a:t>
            </a:r>
          </a:p>
          <a:p>
            <a:pPr>
              <a:lnSpc>
                <a:spcPts val="4000"/>
              </a:lnSpc>
            </a:pPr>
            <a:r>
              <a:rPr lang="en-US" sz="3200" dirty="0">
                <a:solidFill>
                  <a:srgbClr val="545454"/>
                </a:solidFill>
              </a:rPr>
              <a:t>Submission Year</a:t>
            </a:r>
          </a:p>
          <a:p>
            <a:endParaRPr lang="en-US" sz="3200" dirty="0"/>
          </a:p>
        </p:txBody>
      </p:sp>
      <p:sp>
        <p:nvSpPr>
          <p:cNvPr id="36" name="TextBox 36"/>
          <p:cNvSpPr txBox="1"/>
          <p:nvPr/>
        </p:nvSpPr>
        <p:spPr>
          <a:xfrm>
            <a:off x="11178406" y="3664029"/>
            <a:ext cx="4518794" cy="391582"/>
          </a:xfrm>
          <a:prstGeom prst="rect">
            <a:avLst/>
          </a:prstGeom>
        </p:spPr>
        <p:txBody>
          <a:bodyPr wrap="square" lIns="0" tIns="0" rIns="0" bIns="0" rtlCol="0" anchor="t">
            <a:spAutoFit/>
          </a:bodyPr>
          <a:lstStyle/>
          <a:p>
            <a:pPr>
              <a:lnSpc>
                <a:spcPts val="2730"/>
              </a:lnSpc>
            </a:pPr>
            <a:r>
              <a:rPr lang="en-US" sz="3600" dirty="0">
                <a:solidFill>
                  <a:srgbClr val="545454"/>
                </a:solidFill>
                <a:latin typeface="DM Sans Bold"/>
              </a:rPr>
              <a:t>DATA ELEMENTS</a:t>
            </a:r>
          </a:p>
        </p:txBody>
      </p:sp>
      <p:sp>
        <p:nvSpPr>
          <p:cNvPr id="69" name="TextBox 3">
            <a:extLst>
              <a:ext uri="{FF2B5EF4-FFF2-40B4-BE49-F238E27FC236}">
                <a16:creationId xmlns:a16="http://schemas.microsoft.com/office/drawing/2014/main" id="{AF84EC8A-9E20-0091-0159-AD2324A04415}"/>
              </a:ext>
            </a:extLst>
          </p:cNvPr>
          <p:cNvSpPr txBox="1"/>
          <p:nvPr/>
        </p:nvSpPr>
        <p:spPr>
          <a:xfrm>
            <a:off x="3178380" y="1752212"/>
            <a:ext cx="11931240" cy="705321"/>
          </a:xfrm>
          <a:prstGeom prst="rect">
            <a:avLst/>
          </a:prstGeom>
        </p:spPr>
        <p:txBody>
          <a:bodyPr wrap="square" lIns="0" tIns="0" rIns="0" bIns="0" rtlCol="0" anchor="t">
            <a:spAutoFit/>
          </a:bodyPr>
          <a:lstStyle/>
          <a:p>
            <a:pPr algn="ctr">
              <a:lnSpc>
                <a:spcPts val="5544"/>
              </a:lnSpc>
            </a:pPr>
            <a:r>
              <a:rPr lang="en-US" sz="7200" dirty="0">
                <a:solidFill>
                  <a:srgbClr val="FE6D73"/>
                </a:solidFill>
                <a:latin typeface="Kollektif Bold"/>
              </a:rPr>
              <a:t>SAMPLE DATA OVERVIEW</a:t>
            </a:r>
          </a:p>
        </p:txBody>
      </p:sp>
      <p:grpSp>
        <p:nvGrpSpPr>
          <p:cNvPr id="88" name="Group 3">
            <a:extLst>
              <a:ext uri="{FF2B5EF4-FFF2-40B4-BE49-F238E27FC236}">
                <a16:creationId xmlns:a16="http://schemas.microsoft.com/office/drawing/2014/main" id="{A412A2B1-4057-F0B2-3F11-9332D5EDD9F3}"/>
              </a:ext>
            </a:extLst>
          </p:cNvPr>
          <p:cNvGrpSpPr/>
          <p:nvPr/>
        </p:nvGrpSpPr>
        <p:grpSpPr>
          <a:xfrm>
            <a:off x="2066924" y="3238500"/>
            <a:ext cx="7042919" cy="5694795"/>
            <a:chOff x="0" y="0"/>
            <a:chExt cx="1736053" cy="812800"/>
          </a:xfrm>
        </p:grpSpPr>
        <p:sp>
          <p:nvSpPr>
            <p:cNvPr id="89" name="Freeform 4">
              <a:extLst>
                <a:ext uri="{FF2B5EF4-FFF2-40B4-BE49-F238E27FC236}">
                  <a16:creationId xmlns:a16="http://schemas.microsoft.com/office/drawing/2014/main" id="{2D59A3EE-4FBB-5401-A918-E7FC550B461E}"/>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90" name="TextBox 5">
              <a:extLst>
                <a:ext uri="{FF2B5EF4-FFF2-40B4-BE49-F238E27FC236}">
                  <a16:creationId xmlns:a16="http://schemas.microsoft.com/office/drawing/2014/main" id="{4AC96C7A-B0D1-A973-ED1F-DD247FAFECA0}"/>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94" name="Group 15">
            <a:extLst>
              <a:ext uri="{FF2B5EF4-FFF2-40B4-BE49-F238E27FC236}">
                <a16:creationId xmlns:a16="http://schemas.microsoft.com/office/drawing/2014/main" id="{ACF6053F-9BC6-D862-1790-6E577EDD142A}"/>
              </a:ext>
            </a:extLst>
          </p:cNvPr>
          <p:cNvGrpSpPr/>
          <p:nvPr/>
        </p:nvGrpSpPr>
        <p:grpSpPr>
          <a:xfrm>
            <a:off x="1295400" y="4010026"/>
            <a:ext cx="1543050" cy="1543050"/>
            <a:chOff x="0" y="0"/>
            <a:chExt cx="812800" cy="812800"/>
          </a:xfrm>
        </p:grpSpPr>
        <p:sp>
          <p:nvSpPr>
            <p:cNvPr id="95" name="Freeform 16">
              <a:extLst>
                <a:ext uri="{FF2B5EF4-FFF2-40B4-BE49-F238E27FC236}">
                  <a16:creationId xmlns:a16="http://schemas.microsoft.com/office/drawing/2014/main" id="{C39B8DBE-ACFF-4875-0CF4-81DD9755EA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a:p>
          </p:txBody>
        </p:sp>
        <p:sp>
          <p:nvSpPr>
            <p:cNvPr id="96" name="TextBox 17">
              <a:extLst>
                <a:ext uri="{FF2B5EF4-FFF2-40B4-BE49-F238E27FC236}">
                  <a16:creationId xmlns:a16="http://schemas.microsoft.com/office/drawing/2014/main" id="{9E11F16B-DECB-0390-E63E-FD8554ABBB5D}"/>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00" name="Freeform 21" descr="Table with solid fill">
            <a:extLst>
              <a:ext uri="{FF2B5EF4-FFF2-40B4-BE49-F238E27FC236}">
                <a16:creationId xmlns:a16="http://schemas.microsoft.com/office/drawing/2014/main" id="{422730E3-39FE-4F93-F3BF-9ACCA66BEF52}"/>
              </a:ext>
            </a:extLst>
          </p:cNvPr>
          <p:cNvSpPr/>
          <p:nvPr/>
        </p:nvSpPr>
        <p:spPr>
          <a:xfrm>
            <a:off x="9399017" y="4257445"/>
            <a:ext cx="1169199" cy="990886"/>
          </a:xfrm>
          <a:custGeom>
            <a:avLst/>
            <a:gdLst/>
            <a:ahLst/>
            <a:cxnLst/>
            <a:rect l="l" t="t" r="r" b="b"/>
            <a:pathLst>
              <a:path w="1069467" h="830353">
                <a:moveTo>
                  <a:pt x="0" y="0"/>
                </a:moveTo>
                <a:lnTo>
                  <a:pt x="1069467" y="0"/>
                </a:lnTo>
                <a:lnTo>
                  <a:pt x="1069467" y="830353"/>
                </a:lnTo>
                <a:lnTo>
                  <a:pt x="0" y="830353"/>
                </a:lnTo>
                <a:lnTo>
                  <a:pt x="0" y="0"/>
                </a:lnTo>
                <a:close/>
              </a:path>
            </a:pathLst>
          </a:cu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02" name="TextBox 33">
            <a:extLst>
              <a:ext uri="{FF2B5EF4-FFF2-40B4-BE49-F238E27FC236}">
                <a16:creationId xmlns:a16="http://schemas.microsoft.com/office/drawing/2014/main" id="{1A75BF57-A1DA-4984-BB47-903EB9287196}"/>
              </a:ext>
            </a:extLst>
          </p:cNvPr>
          <p:cNvSpPr txBox="1"/>
          <p:nvPr/>
        </p:nvSpPr>
        <p:spPr>
          <a:xfrm>
            <a:off x="3219450" y="4289115"/>
            <a:ext cx="5557148" cy="2707729"/>
          </a:xfrm>
          <a:prstGeom prst="rect">
            <a:avLst/>
          </a:prstGeom>
        </p:spPr>
        <p:txBody>
          <a:bodyPr wrap="square" lIns="0" tIns="0" rIns="0" bIns="0" rtlCol="0" anchor="t">
            <a:spAutoFit/>
          </a:bodyPr>
          <a:lstStyle/>
          <a:p>
            <a:pPr marL="342900" indent="-342900">
              <a:lnSpc>
                <a:spcPts val="4000"/>
              </a:lnSpc>
              <a:spcAft>
                <a:spcPts val="1200"/>
              </a:spcAft>
              <a:buFont typeface="Arial" panose="020B0604020202020204" pitchFamily="34" charset="0"/>
              <a:buChar char="•"/>
            </a:pPr>
            <a:r>
              <a:rPr lang="en-US" sz="3200" dirty="0">
                <a:solidFill>
                  <a:srgbClr val="545454"/>
                </a:solidFill>
                <a:latin typeface="DM Sans Italics"/>
              </a:rPr>
              <a:t>International Conference on Digital Preservation (</a:t>
            </a:r>
            <a:r>
              <a:rPr lang="en-US" sz="3200" dirty="0" err="1">
                <a:solidFill>
                  <a:srgbClr val="545454"/>
                </a:solidFill>
                <a:latin typeface="DM Sans Italics"/>
              </a:rPr>
              <a:t>iPRES</a:t>
            </a:r>
            <a:r>
              <a:rPr lang="en-US" sz="3200" dirty="0">
                <a:solidFill>
                  <a:srgbClr val="545454"/>
                </a:solidFill>
                <a:latin typeface="DM Sans Italics"/>
              </a:rPr>
              <a:t>) conference proceedings</a:t>
            </a:r>
          </a:p>
          <a:p>
            <a:pPr marL="342900" indent="-342900">
              <a:lnSpc>
                <a:spcPts val="4000"/>
              </a:lnSpc>
              <a:spcAft>
                <a:spcPts val="1200"/>
              </a:spcAft>
              <a:buFont typeface="Arial" panose="020B0604020202020204" pitchFamily="34" charset="0"/>
              <a:buChar char="•"/>
            </a:pPr>
            <a:r>
              <a:rPr lang="en-US" sz="3200" dirty="0">
                <a:solidFill>
                  <a:srgbClr val="545454"/>
                </a:solidFill>
                <a:latin typeface="DM Sans Italics"/>
              </a:rPr>
              <a:t>Data Period: 2022 – 2023 </a:t>
            </a:r>
          </a:p>
        </p:txBody>
      </p:sp>
      <p:sp>
        <p:nvSpPr>
          <p:cNvPr id="103" name="TextBox 36">
            <a:extLst>
              <a:ext uri="{FF2B5EF4-FFF2-40B4-BE49-F238E27FC236}">
                <a16:creationId xmlns:a16="http://schemas.microsoft.com/office/drawing/2014/main" id="{A279574E-BE3E-A806-CA94-43E6669B5C77}"/>
              </a:ext>
            </a:extLst>
          </p:cNvPr>
          <p:cNvSpPr txBox="1"/>
          <p:nvPr/>
        </p:nvSpPr>
        <p:spPr>
          <a:xfrm>
            <a:off x="3219450" y="3740229"/>
            <a:ext cx="4635176" cy="391582"/>
          </a:xfrm>
          <a:prstGeom prst="rect">
            <a:avLst/>
          </a:prstGeom>
        </p:spPr>
        <p:txBody>
          <a:bodyPr wrap="square" lIns="0" tIns="0" rIns="0" bIns="0" rtlCol="0" anchor="t">
            <a:spAutoFit/>
          </a:bodyPr>
          <a:lstStyle/>
          <a:p>
            <a:pPr>
              <a:lnSpc>
                <a:spcPts val="2730"/>
              </a:lnSpc>
            </a:pPr>
            <a:r>
              <a:rPr lang="en-US" sz="3600" dirty="0">
                <a:solidFill>
                  <a:srgbClr val="545454"/>
                </a:solidFill>
                <a:latin typeface="DM Sans Bold"/>
              </a:rPr>
              <a:t>DATA SOURCE</a:t>
            </a:r>
          </a:p>
        </p:txBody>
      </p:sp>
    </p:spTree>
    <p:extLst>
      <p:ext uri="{BB962C8B-B14F-4D97-AF65-F5344CB8AC3E}">
        <p14:creationId xmlns:p14="http://schemas.microsoft.com/office/powerpoint/2010/main" val="1720540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376391" y="-3093321"/>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6" name="AutoShape 6"/>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7" name="AutoShape 7"/>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8" name="AutoShape 8"/>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9" name="AutoShape 9"/>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10" name="AutoShape 10"/>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11" name="AutoShape 11"/>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12" name="AutoShape 12"/>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
        <p:nvSpPr>
          <p:cNvPr id="13" name="TextBox 13"/>
          <p:cNvSpPr txBox="1"/>
          <p:nvPr/>
        </p:nvSpPr>
        <p:spPr>
          <a:xfrm>
            <a:off x="3121973" y="3310890"/>
            <a:ext cx="12044053" cy="1231106"/>
          </a:xfrm>
          <a:prstGeom prst="rect">
            <a:avLst/>
          </a:prstGeom>
        </p:spPr>
        <p:txBody>
          <a:bodyPr lIns="0" tIns="0" rIns="0" bIns="0" rtlCol="0" anchor="t">
            <a:spAutoFit/>
          </a:bodyPr>
          <a:lstStyle/>
          <a:p>
            <a:pPr algn="ctr">
              <a:lnSpc>
                <a:spcPts val="9600"/>
              </a:lnSpc>
            </a:pPr>
            <a:r>
              <a:rPr lang="en-US" sz="9600" dirty="0">
                <a:solidFill>
                  <a:srgbClr val="FE6D73"/>
                </a:solidFill>
                <a:latin typeface="Kollektif Bold"/>
              </a:rPr>
              <a:t>UNVEIL</a:t>
            </a:r>
          </a:p>
        </p:txBody>
      </p:sp>
      <p:grpSp>
        <p:nvGrpSpPr>
          <p:cNvPr id="14" name="Group 14"/>
          <p:cNvGrpSpPr/>
          <p:nvPr/>
        </p:nvGrpSpPr>
        <p:grpSpPr>
          <a:xfrm rot="-2700000">
            <a:off x="11386843" y="7201845"/>
            <a:ext cx="7415398" cy="3565095"/>
            <a:chOff x="0" y="0"/>
            <a:chExt cx="660400" cy="317500"/>
          </a:xfrm>
        </p:grpSpPr>
        <p:sp>
          <p:nvSpPr>
            <p:cNvPr id="15" name="Freeform 1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6" name="TextBox 1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7" name="AutoShape 17"/>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8" name="AutoShape 18"/>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9" name="AutoShape 19"/>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0" name="TextBox 20"/>
          <p:cNvSpPr txBox="1"/>
          <p:nvPr/>
        </p:nvSpPr>
        <p:spPr>
          <a:xfrm>
            <a:off x="3121973" y="4674394"/>
            <a:ext cx="12044053" cy="1231106"/>
          </a:xfrm>
          <a:prstGeom prst="rect">
            <a:avLst/>
          </a:prstGeom>
        </p:spPr>
        <p:txBody>
          <a:bodyPr lIns="0" tIns="0" rIns="0" bIns="0" rtlCol="0" anchor="t">
            <a:spAutoFit/>
          </a:bodyPr>
          <a:lstStyle/>
          <a:p>
            <a:pPr algn="ctr">
              <a:lnSpc>
                <a:spcPts val="9600"/>
              </a:lnSpc>
            </a:pPr>
            <a:r>
              <a:rPr lang="en-US" sz="12000" dirty="0">
                <a:solidFill>
                  <a:srgbClr val="227C9D"/>
                </a:solidFill>
                <a:latin typeface="Kollektif Bold"/>
              </a:rPr>
              <a:t>HIDDEN</a:t>
            </a:r>
          </a:p>
        </p:txBody>
      </p:sp>
      <p:sp>
        <p:nvSpPr>
          <p:cNvPr id="21" name="TextBox 21"/>
          <p:cNvSpPr txBox="1"/>
          <p:nvPr/>
        </p:nvSpPr>
        <p:spPr>
          <a:xfrm>
            <a:off x="3121973" y="5855970"/>
            <a:ext cx="12044053" cy="1231106"/>
          </a:xfrm>
          <a:prstGeom prst="rect">
            <a:avLst/>
          </a:prstGeom>
        </p:spPr>
        <p:txBody>
          <a:bodyPr lIns="0" tIns="0" rIns="0" bIns="0" rtlCol="0" anchor="t">
            <a:spAutoFit/>
          </a:bodyPr>
          <a:lstStyle/>
          <a:p>
            <a:pPr algn="ctr">
              <a:lnSpc>
                <a:spcPts val="9600"/>
              </a:lnSpc>
            </a:pPr>
            <a:r>
              <a:rPr lang="en-US" sz="9600" dirty="0">
                <a:solidFill>
                  <a:srgbClr val="FFCB77"/>
                </a:solidFill>
                <a:latin typeface="Kollektif Bold"/>
              </a:rPr>
              <a:t>CONNECTIONS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3">
            <a:extLst>
              <a:ext uri="{FF2B5EF4-FFF2-40B4-BE49-F238E27FC236}">
                <a16:creationId xmlns:a16="http://schemas.microsoft.com/office/drawing/2014/main" id="{EE6586DA-BC02-BDDD-DEAE-D9364B904A3D}"/>
              </a:ext>
            </a:extLst>
          </p:cNvPr>
          <p:cNvGrpSpPr/>
          <p:nvPr/>
        </p:nvGrpSpPr>
        <p:grpSpPr>
          <a:xfrm rot="2700000">
            <a:off x="-3166134" y="-4341298"/>
            <a:ext cx="7415398" cy="3565095"/>
            <a:chOff x="0" y="0"/>
            <a:chExt cx="660400" cy="317500"/>
          </a:xfrm>
        </p:grpSpPr>
        <p:sp>
          <p:nvSpPr>
            <p:cNvPr id="97" name="Freeform 4">
              <a:extLst>
                <a:ext uri="{FF2B5EF4-FFF2-40B4-BE49-F238E27FC236}">
                  <a16:creationId xmlns:a16="http://schemas.microsoft.com/office/drawing/2014/main" id="{BEE34977-4C3D-A714-0A40-5880E0CF82A2}"/>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98" name="TextBox 5">
              <a:extLst>
                <a:ext uri="{FF2B5EF4-FFF2-40B4-BE49-F238E27FC236}">
                  <a16:creationId xmlns:a16="http://schemas.microsoft.com/office/drawing/2014/main" id="{D55D2C61-496E-B537-A9F2-9A2FCF533F5A}"/>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9" name="AutoShape 6">
            <a:extLst>
              <a:ext uri="{FF2B5EF4-FFF2-40B4-BE49-F238E27FC236}">
                <a16:creationId xmlns:a16="http://schemas.microsoft.com/office/drawing/2014/main" id="{3CE70551-E8EE-FB18-5312-A09D80EE9933}"/>
              </a:ext>
            </a:extLst>
          </p:cNvPr>
          <p:cNvSpPr/>
          <p:nvPr/>
        </p:nvSpPr>
        <p:spPr>
          <a:xfrm>
            <a:off x="-3628748" y="-3521748"/>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00" name="AutoShape 7">
            <a:extLst>
              <a:ext uri="{FF2B5EF4-FFF2-40B4-BE49-F238E27FC236}">
                <a16:creationId xmlns:a16="http://schemas.microsoft.com/office/drawing/2014/main" id="{8ED4511B-25BE-EBBC-B6F7-12723581B6A2}"/>
              </a:ext>
            </a:extLst>
          </p:cNvPr>
          <p:cNvSpPr/>
          <p:nvPr/>
        </p:nvSpPr>
        <p:spPr>
          <a:xfrm>
            <a:off x="-3842695" y="-320907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01" name="AutoShape 8">
            <a:extLst>
              <a:ext uri="{FF2B5EF4-FFF2-40B4-BE49-F238E27FC236}">
                <a16:creationId xmlns:a16="http://schemas.microsoft.com/office/drawing/2014/main" id="{3D221E77-B98D-066A-D916-6B7F96915FB8}"/>
              </a:ext>
            </a:extLst>
          </p:cNvPr>
          <p:cNvSpPr/>
          <p:nvPr/>
        </p:nvSpPr>
        <p:spPr>
          <a:xfrm>
            <a:off x="-4022296" y="-2850601"/>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02" name="AutoShape 9">
            <a:extLst>
              <a:ext uri="{FF2B5EF4-FFF2-40B4-BE49-F238E27FC236}">
                <a16:creationId xmlns:a16="http://schemas.microsoft.com/office/drawing/2014/main" id="{4D0C4808-6ED1-5EA8-6B8B-35C1FBBEB4DD}"/>
              </a:ext>
            </a:extLst>
          </p:cNvPr>
          <p:cNvSpPr/>
          <p:nvPr/>
        </p:nvSpPr>
        <p:spPr>
          <a:xfrm>
            <a:off x="-4148951" y="-2464334"/>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03" name="AutoShape 10">
            <a:extLst>
              <a:ext uri="{FF2B5EF4-FFF2-40B4-BE49-F238E27FC236}">
                <a16:creationId xmlns:a16="http://schemas.microsoft.com/office/drawing/2014/main" id="{5636CF61-40F6-8E2A-F124-62DF0B489274}"/>
              </a:ext>
            </a:extLst>
          </p:cNvPr>
          <p:cNvSpPr/>
          <p:nvPr/>
        </p:nvSpPr>
        <p:spPr>
          <a:xfrm>
            <a:off x="-4292805" y="-2024657"/>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09" name="Group 4">
            <a:extLst>
              <a:ext uri="{FF2B5EF4-FFF2-40B4-BE49-F238E27FC236}">
                <a16:creationId xmlns:a16="http://schemas.microsoft.com/office/drawing/2014/main" id="{3AC88AE3-678F-00FA-1141-BE1059B5CFA9}"/>
              </a:ext>
            </a:extLst>
          </p:cNvPr>
          <p:cNvGrpSpPr/>
          <p:nvPr/>
        </p:nvGrpSpPr>
        <p:grpSpPr>
          <a:xfrm rot="2700000">
            <a:off x="-2693793" y="7510422"/>
            <a:ext cx="7415398" cy="3565095"/>
            <a:chOff x="0" y="0"/>
            <a:chExt cx="660400" cy="317500"/>
          </a:xfrm>
        </p:grpSpPr>
        <p:sp>
          <p:nvSpPr>
            <p:cNvPr id="110" name="Freeform 5">
              <a:extLst>
                <a:ext uri="{FF2B5EF4-FFF2-40B4-BE49-F238E27FC236}">
                  <a16:creationId xmlns:a16="http://schemas.microsoft.com/office/drawing/2014/main" id="{3B8C58DF-3D57-4252-90E4-EF01E78973FD}"/>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1" name="TextBox 6">
              <a:extLst>
                <a:ext uri="{FF2B5EF4-FFF2-40B4-BE49-F238E27FC236}">
                  <a16:creationId xmlns:a16="http://schemas.microsoft.com/office/drawing/2014/main" id="{5E39F7DC-D2BC-44C2-4E83-18485C59B3DE}"/>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12" name="Group 19">
            <a:extLst>
              <a:ext uri="{FF2B5EF4-FFF2-40B4-BE49-F238E27FC236}">
                <a16:creationId xmlns:a16="http://schemas.microsoft.com/office/drawing/2014/main" id="{31071942-3B1F-A4E6-1F23-0DE257D3E4F9}"/>
              </a:ext>
            </a:extLst>
          </p:cNvPr>
          <p:cNvGrpSpPr/>
          <p:nvPr/>
        </p:nvGrpSpPr>
        <p:grpSpPr>
          <a:xfrm rot="-2700000">
            <a:off x="14034654" y="-4091495"/>
            <a:ext cx="7415398" cy="3565095"/>
            <a:chOff x="0" y="0"/>
            <a:chExt cx="660400" cy="317500"/>
          </a:xfrm>
        </p:grpSpPr>
        <p:sp>
          <p:nvSpPr>
            <p:cNvPr id="113" name="Freeform 20">
              <a:extLst>
                <a:ext uri="{FF2B5EF4-FFF2-40B4-BE49-F238E27FC236}">
                  <a16:creationId xmlns:a16="http://schemas.microsoft.com/office/drawing/2014/main" id="{B8CF5341-D01D-70E8-13B1-4060228D8B95}"/>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4" name="TextBox 21">
              <a:extLst>
                <a:ext uri="{FF2B5EF4-FFF2-40B4-BE49-F238E27FC236}">
                  <a16:creationId xmlns:a16="http://schemas.microsoft.com/office/drawing/2014/main" id="{44201BA1-53F0-9328-F754-907AD9A9323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5" name="AutoShape 22">
            <a:extLst>
              <a:ext uri="{FF2B5EF4-FFF2-40B4-BE49-F238E27FC236}">
                <a16:creationId xmlns:a16="http://schemas.microsoft.com/office/drawing/2014/main" id="{81FB2D2E-EC08-048F-F1C4-928449E85BC1}"/>
              </a:ext>
            </a:extLst>
          </p:cNvPr>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16" name="AutoShape 23">
            <a:extLst>
              <a:ext uri="{FF2B5EF4-FFF2-40B4-BE49-F238E27FC236}">
                <a16:creationId xmlns:a16="http://schemas.microsoft.com/office/drawing/2014/main" id="{0F3BB5BE-C269-A1BC-9F62-5803F569212D}"/>
              </a:ext>
            </a:extLst>
          </p:cNvPr>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7" name="AutoShape 24">
            <a:extLst>
              <a:ext uri="{FF2B5EF4-FFF2-40B4-BE49-F238E27FC236}">
                <a16:creationId xmlns:a16="http://schemas.microsoft.com/office/drawing/2014/main" id="{7ADA7813-A901-9456-3279-579F3AA00551}"/>
              </a:ext>
            </a:extLst>
          </p:cNvPr>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18" name="AutoShape 25">
            <a:extLst>
              <a:ext uri="{FF2B5EF4-FFF2-40B4-BE49-F238E27FC236}">
                <a16:creationId xmlns:a16="http://schemas.microsoft.com/office/drawing/2014/main" id="{F35388C0-5B63-077C-AC8C-73642F7832CD}"/>
              </a:ext>
            </a:extLst>
          </p:cNvPr>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19" name="AutoShape 26">
            <a:extLst>
              <a:ext uri="{FF2B5EF4-FFF2-40B4-BE49-F238E27FC236}">
                <a16:creationId xmlns:a16="http://schemas.microsoft.com/office/drawing/2014/main" id="{AD807D8A-702F-2961-1016-F054742E2972}"/>
              </a:ext>
            </a:extLst>
          </p:cNvPr>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20" name="Group 4">
            <a:extLst>
              <a:ext uri="{FF2B5EF4-FFF2-40B4-BE49-F238E27FC236}">
                <a16:creationId xmlns:a16="http://schemas.microsoft.com/office/drawing/2014/main" id="{5832A8CC-F794-AA89-197A-7212F297E14B}"/>
              </a:ext>
            </a:extLst>
          </p:cNvPr>
          <p:cNvGrpSpPr/>
          <p:nvPr/>
        </p:nvGrpSpPr>
        <p:grpSpPr>
          <a:xfrm rot="18900000" flipH="1">
            <a:off x="13661892" y="7471744"/>
            <a:ext cx="7415398" cy="3565095"/>
            <a:chOff x="0" y="0"/>
            <a:chExt cx="660400" cy="317500"/>
          </a:xfrm>
        </p:grpSpPr>
        <p:sp>
          <p:nvSpPr>
            <p:cNvPr id="121" name="Freeform 5">
              <a:extLst>
                <a:ext uri="{FF2B5EF4-FFF2-40B4-BE49-F238E27FC236}">
                  <a16:creationId xmlns:a16="http://schemas.microsoft.com/office/drawing/2014/main" id="{DC77C92B-4B70-565E-89F3-67C1A425847A}"/>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22" name="TextBox 6">
              <a:extLst>
                <a:ext uri="{FF2B5EF4-FFF2-40B4-BE49-F238E27FC236}">
                  <a16:creationId xmlns:a16="http://schemas.microsoft.com/office/drawing/2014/main" id="{A71E2730-872F-6568-9CF6-4B600670CC0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25" name="Group 24">
            <a:extLst>
              <a:ext uri="{FF2B5EF4-FFF2-40B4-BE49-F238E27FC236}">
                <a16:creationId xmlns:a16="http://schemas.microsoft.com/office/drawing/2014/main" id="{6916885A-42D0-5C24-07B4-47DEA917EDB3}"/>
              </a:ext>
            </a:extLst>
          </p:cNvPr>
          <p:cNvGrpSpPr/>
          <p:nvPr/>
        </p:nvGrpSpPr>
        <p:grpSpPr>
          <a:xfrm>
            <a:off x="4320482" y="467390"/>
            <a:ext cx="9647036" cy="1475373"/>
            <a:chOff x="3967267" y="467390"/>
            <a:chExt cx="9647036" cy="1475373"/>
          </a:xfrm>
        </p:grpSpPr>
        <p:grpSp>
          <p:nvGrpSpPr>
            <p:cNvPr id="4" name="Group 3">
              <a:extLst>
                <a:ext uri="{FF2B5EF4-FFF2-40B4-BE49-F238E27FC236}">
                  <a16:creationId xmlns:a16="http://schemas.microsoft.com/office/drawing/2014/main" id="{46EC78D7-75CD-A9EF-B434-828A56B7BF0D}"/>
                </a:ext>
              </a:extLst>
            </p:cNvPr>
            <p:cNvGrpSpPr/>
            <p:nvPr/>
          </p:nvGrpSpPr>
          <p:grpSpPr>
            <a:xfrm>
              <a:off x="3967267" y="467390"/>
              <a:ext cx="1475373" cy="1475373"/>
              <a:chOff x="0" y="0"/>
              <a:chExt cx="6350000" cy="6350000"/>
            </a:xfrm>
            <a:solidFill>
              <a:srgbClr val="48CFAE"/>
            </a:solidFill>
          </p:grpSpPr>
          <p:sp>
            <p:nvSpPr>
              <p:cNvPr id="22" name="Freeform 4">
                <a:extLst>
                  <a:ext uri="{FF2B5EF4-FFF2-40B4-BE49-F238E27FC236}">
                    <a16:creationId xmlns:a16="http://schemas.microsoft.com/office/drawing/2014/main" id="{A828DDF3-AE8A-5194-7ADF-24E278A13FF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dirty="0"/>
              </a:p>
            </p:txBody>
          </p:sp>
        </p:grpSp>
        <p:sp>
          <p:nvSpPr>
            <p:cNvPr id="23" name="TextBox 17">
              <a:extLst>
                <a:ext uri="{FF2B5EF4-FFF2-40B4-BE49-F238E27FC236}">
                  <a16:creationId xmlns:a16="http://schemas.microsoft.com/office/drawing/2014/main" id="{B406BF09-D5FA-B014-ABA7-457B754378C7}"/>
                </a:ext>
              </a:extLst>
            </p:cNvPr>
            <p:cNvSpPr txBox="1"/>
            <p:nvPr/>
          </p:nvSpPr>
          <p:spPr>
            <a:xfrm>
              <a:off x="5705083" y="1040966"/>
              <a:ext cx="7909220" cy="512256"/>
            </a:xfrm>
            <a:prstGeom prst="rect">
              <a:avLst/>
            </a:prstGeom>
          </p:spPr>
          <p:txBody>
            <a:bodyPr wrap="square" lIns="0" tIns="0" rIns="0" bIns="0" rtlCol="0" anchor="t">
              <a:spAutoFit/>
            </a:bodyPr>
            <a:lstStyle/>
            <a:p>
              <a:pPr>
                <a:lnSpc>
                  <a:spcPts val="3919"/>
                </a:lnSpc>
              </a:pPr>
              <a:r>
                <a:rPr lang="en-US" sz="5600" dirty="0">
                  <a:solidFill>
                    <a:srgbClr val="48CFAE"/>
                  </a:solidFill>
                  <a:latin typeface="Kollektif Bold"/>
                </a:rPr>
                <a:t>DEFINE THE OBJECTIVE </a:t>
              </a:r>
            </a:p>
          </p:txBody>
        </p:sp>
      </p:grpSp>
      <p:grpSp>
        <p:nvGrpSpPr>
          <p:cNvPr id="51" name="Group 12">
            <a:extLst>
              <a:ext uri="{FF2B5EF4-FFF2-40B4-BE49-F238E27FC236}">
                <a16:creationId xmlns:a16="http://schemas.microsoft.com/office/drawing/2014/main" id="{7C6A5631-98E3-9A36-A196-AE0701E89D20}"/>
              </a:ext>
            </a:extLst>
          </p:cNvPr>
          <p:cNvGrpSpPr/>
          <p:nvPr/>
        </p:nvGrpSpPr>
        <p:grpSpPr>
          <a:xfrm rot="5400000">
            <a:off x="1350962" y="3288891"/>
            <a:ext cx="5913847" cy="4653370"/>
            <a:chOff x="0" y="-57150"/>
            <a:chExt cx="1736053" cy="869950"/>
          </a:xfrm>
        </p:grpSpPr>
        <p:sp>
          <p:nvSpPr>
            <p:cNvPr id="52" name="Freeform 13">
              <a:extLst>
                <a:ext uri="{FF2B5EF4-FFF2-40B4-BE49-F238E27FC236}">
                  <a16:creationId xmlns:a16="http://schemas.microsoft.com/office/drawing/2014/main" id="{BC7B42D1-588F-D8B5-76FD-74966A7032AD}"/>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53" name="TextBox 14">
              <a:extLst>
                <a:ext uri="{FF2B5EF4-FFF2-40B4-BE49-F238E27FC236}">
                  <a16:creationId xmlns:a16="http://schemas.microsoft.com/office/drawing/2014/main" id="{0623FCBF-68CB-1DE1-F1D0-FFA067769F7C}"/>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54" name="TextBox 35">
            <a:extLst>
              <a:ext uri="{FF2B5EF4-FFF2-40B4-BE49-F238E27FC236}">
                <a16:creationId xmlns:a16="http://schemas.microsoft.com/office/drawing/2014/main" id="{15EA73EB-9047-F6F8-D4BB-FD5B4A72B6DB}"/>
              </a:ext>
            </a:extLst>
          </p:cNvPr>
          <p:cNvSpPr txBox="1"/>
          <p:nvPr/>
        </p:nvSpPr>
        <p:spPr>
          <a:xfrm>
            <a:off x="2024365" y="4326638"/>
            <a:ext cx="4281866" cy="2243756"/>
          </a:xfrm>
          <a:prstGeom prst="rect">
            <a:avLst/>
          </a:prstGeom>
        </p:spPr>
        <p:txBody>
          <a:bodyPr wrap="square" lIns="0" tIns="0" rIns="0" bIns="0" rtlCol="0" anchor="t">
            <a:spAutoFit/>
          </a:bodyPr>
          <a:lstStyle/>
          <a:p>
            <a:pPr algn="ctr">
              <a:lnSpc>
                <a:spcPts val="4320"/>
              </a:lnSpc>
            </a:pPr>
            <a:r>
              <a:rPr lang="en-US" sz="4800" dirty="0">
                <a:solidFill>
                  <a:srgbClr val="545454"/>
                </a:solidFill>
                <a:latin typeface="DM Sans Bold"/>
              </a:rPr>
              <a:t>What is the purpose of the network analysis? </a:t>
            </a:r>
          </a:p>
        </p:txBody>
      </p:sp>
      <p:grpSp>
        <p:nvGrpSpPr>
          <p:cNvPr id="55" name="Group 12">
            <a:extLst>
              <a:ext uri="{FF2B5EF4-FFF2-40B4-BE49-F238E27FC236}">
                <a16:creationId xmlns:a16="http://schemas.microsoft.com/office/drawing/2014/main" id="{3EB3D369-5A64-2AFA-EFAF-70211E926D08}"/>
              </a:ext>
            </a:extLst>
          </p:cNvPr>
          <p:cNvGrpSpPr/>
          <p:nvPr/>
        </p:nvGrpSpPr>
        <p:grpSpPr>
          <a:xfrm rot="5400000">
            <a:off x="6350295" y="3218201"/>
            <a:ext cx="5913847" cy="4653370"/>
            <a:chOff x="0" y="-57150"/>
            <a:chExt cx="1736053" cy="869950"/>
          </a:xfrm>
        </p:grpSpPr>
        <p:sp>
          <p:nvSpPr>
            <p:cNvPr id="56" name="Freeform 13">
              <a:extLst>
                <a:ext uri="{FF2B5EF4-FFF2-40B4-BE49-F238E27FC236}">
                  <a16:creationId xmlns:a16="http://schemas.microsoft.com/office/drawing/2014/main" id="{56474F28-CE01-3616-2A7A-734ED7BF4B3F}"/>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57" name="TextBox 14">
              <a:extLst>
                <a:ext uri="{FF2B5EF4-FFF2-40B4-BE49-F238E27FC236}">
                  <a16:creationId xmlns:a16="http://schemas.microsoft.com/office/drawing/2014/main" id="{3EBADB04-8261-D980-39CC-670C730023CA}"/>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58" name="TextBox 35">
            <a:extLst>
              <a:ext uri="{FF2B5EF4-FFF2-40B4-BE49-F238E27FC236}">
                <a16:creationId xmlns:a16="http://schemas.microsoft.com/office/drawing/2014/main" id="{33E30A7A-BD19-2541-4D86-6DE41F60A998}"/>
              </a:ext>
            </a:extLst>
          </p:cNvPr>
          <p:cNvSpPr txBox="1"/>
          <p:nvPr/>
        </p:nvSpPr>
        <p:spPr>
          <a:xfrm>
            <a:off x="7040456" y="4239226"/>
            <a:ext cx="4281866" cy="2265748"/>
          </a:xfrm>
          <a:prstGeom prst="rect">
            <a:avLst/>
          </a:prstGeom>
        </p:spPr>
        <p:txBody>
          <a:bodyPr wrap="square" lIns="0" tIns="0" rIns="0" bIns="0" rtlCol="0" anchor="t">
            <a:spAutoFit/>
          </a:bodyPr>
          <a:lstStyle/>
          <a:p>
            <a:pPr algn="ctr">
              <a:lnSpc>
                <a:spcPts val="4320"/>
              </a:lnSpc>
            </a:pPr>
            <a:r>
              <a:rPr lang="en-US" sz="4800" dirty="0">
                <a:solidFill>
                  <a:srgbClr val="545454"/>
                </a:solidFill>
                <a:latin typeface="DM Sans Bold"/>
              </a:rPr>
              <a:t>What questions do you want to answer?</a:t>
            </a:r>
          </a:p>
        </p:txBody>
      </p:sp>
      <p:grpSp>
        <p:nvGrpSpPr>
          <p:cNvPr id="59" name="Group 12">
            <a:extLst>
              <a:ext uri="{FF2B5EF4-FFF2-40B4-BE49-F238E27FC236}">
                <a16:creationId xmlns:a16="http://schemas.microsoft.com/office/drawing/2014/main" id="{6384F380-327B-2721-A377-76B61B81A1A9}"/>
              </a:ext>
            </a:extLst>
          </p:cNvPr>
          <p:cNvGrpSpPr/>
          <p:nvPr/>
        </p:nvGrpSpPr>
        <p:grpSpPr>
          <a:xfrm rot="5400000">
            <a:off x="11194426" y="3341400"/>
            <a:ext cx="5913847" cy="4347674"/>
            <a:chOff x="0" y="0"/>
            <a:chExt cx="1736053" cy="812800"/>
          </a:xfrm>
        </p:grpSpPr>
        <p:sp>
          <p:nvSpPr>
            <p:cNvPr id="60" name="Freeform 13">
              <a:extLst>
                <a:ext uri="{FF2B5EF4-FFF2-40B4-BE49-F238E27FC236}">
                  <a16:creationId xmlns:a16="http://schemas.microsoft.com/office/drawing/2014/main" id="{0D419E81-A5E9-915C-082E-362A7BD168EC}"/>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dirty="0"/>
            </a:p>
          </p:txBody>
        </p:sp>
        <p:sp>
          <p:nvSpPr>
            <p:cNvPr id="66" name="TextBox 14">
              <a:extLst>
                <a:ext uri="{FF2B5EF4-FFF2-40B4-BE49-F238E27FC236}">
                  <a16:creationId xmlns:a16="http://schemas.microsoft.com/office/drawing/2014/main" id="{2B32EBDC-0074-E016-2616-7CE31AAD9ACB}"/>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67" name="TextBox 35">
            <a:extLst>
              <a:ext uri="{FF2B5EF4-FFF2-40B4-BE49-F238E27FC236}">
                <a16:creationId xmlns:a16="http://schemas.microsoft.com/office/drawing/2014/main" id="{B0E90207-0115-B0EF-BCBA-866A5B07F31D}"/>
              </a:ext>
            </a:extLst>
          </p:cNvPr>
          <p:cNvSpPr txBox="1"/>
          <p:nvPr/>
        </p:nvSpPr>
        <p:spPr>
          <a:xfrm>
            <a:off x="12043321" y="3476402"/>
            <a:ext cx="4281866" cy="3868751"/>
          </a:xfrm>
          <a:prstGeom prst="rect">
            <a:avLst/>
          </a:prstGeom>
        </p:spPr>
        <p:txBody>
          <a:bodyPr wrap="square" lIns="0" tIns="0" rIns="0" bIns="0" rtlCol="0" anchor="t">
            <a:spAutoFit/>
          </a:bodyPr>
          <a:lstStyle/>
          <a:p>
            <a:pPr algn="ctr">
              <a:lnSpc>
                <a:spcPts val="4320"/>
              </a:lnSpc>
            </a:pPr>
            <a:r>
              <a:rPr lang="en-US" sz="4400" dirty="0">
                <a:solidFill>
                  <a:srgbClr val="545454"/>
                </a:solidFill>
                <a:latin typeface="DM Sans Bold"/>
              </a:rPr>
              <a:t>What relationships and attributes are essential to understanding your research topic?</a:t>
            </a:r>
          </a:p>
        </p:txBody>
      </p:sp>
      <p:sp>
        <p:nvSpPr>
          <p:cNvPr id="80" name="TextBox 36">
            <a:extLst>
              <a:ext uri="{FF2B5EF4-FFF2-40B4-BE49-F238E27FC236}">
                <a16:creationId xmlns:a16="http://schemas.microsoft.com/office/drawing/2014/main" id="{D76D7A74-8300-A9B3-FB6E-23E292A110A2}"/>
              </a:ext>
            </a:extLst>
          </p:cNvPr>
          <p:cNvSpPr txBox="1"/>
          <p:nvPr/>
        </p:nvSpPr>
        <p:spPr>
          <a:xfrm>
            <a:off x="4117845" y="1040966"/>
            <a:ext cx="1880645" cy="577081"/>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1</a:t>
            </a:r>
            <a:endParaRPr lang="en-US" sz="2799" spc="338" dirty="0">
              <a:solidFill>
                <a:srgbClr val="FFFFFF"/>
              </a:solidFill>
              <a:latin typeface="Kollektif Bold" panose="020B0604020202020204" charset="0"/>
            </a:endParaRPr>
          </a:p>
        </p:txBody>
      </p:sp>
    </p:spTree>
    <p:extLst>
      <p:ext uri="{BB962C8B-B14F-4D97-AF65-F5344CB8AC3E}">
        <p14:creationId xmlns:p14="http://schemas.microsoft.com/office/powerpoint/2010/main" val="3561594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0C7C04-4B98-FA4A-79A7-4CAEEB000B6C}"/>
              </a:ext>
            </a:extLst>
          </p:cNvPr>
          <p:cNvPicPr>
            <a:picLocks noChangeAspect="1"/>
          </p:cNvPicPr>
          <p:nvPr/>
        </p:nvPicPr>
        <p:blipFill>
          <a:blip r:embed="rId3"/>
          <a:stretch>
            <a:fillRect/>
          </a:stretch>
        </p:blipFill>
        <p:spPr>
          <a:xfrm>
            <a:off x="6133267" y="465719"/>
            <a:ext cx="11705334" cy="5806943"/>
          </a:xfrm>
          <a:prstGeom prst="rect">
            <a:avLst/>
          </a:prstGeom>
        </p:spPr>
      </p:pic>
      <p:grpSp>
        <p:nvGrpSpPr>
          <p:cNvPr id="3" name="Group 3"/>
          <p:cNvGrpSpPr/>
          <p:nvPr/>
        </p:nvGrpSpPr>
        <p:grpSpPr>
          <a:xfrm>
            <a:off x="1028700" y="3369191"/>
            <a:ext cx="1475373" cy="1475373"/>
            <a:chOff x="0" y="0"/>
            <a:chExt cx="6350000" cy="6350000"/>
          </a:xfrm>
          <a:solidFill>
            <a:srgbClr val="48CFAE"/>
          </a:solidFill>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a:p>
          </p:txBody>
        </p:sp>
      </p:grpSp>
      <p:grpSp>
        <p:nvGrpSpPr>
          <p:cNvPr id="6" name="Group 6"/>
          <p:cNvGrpSpPr/>
          <p:nvPr/>
        </p:nvGrpSpPr>
        <p:grpSpPr>
          <a:xfrm>
            <a:off x="1028700" y="5287125"/>
            <a:ext cx="1475373" cy="1475373"/>
            <a:chOff x="0" y="0"/>
            <a:chExt cx="6350000" cy="6350000"/>
          </a:xfrm>
          <a:solidFill>
            <a:srgbClr val="FE6D73"/>
          </a:solidFill>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a:p>
          </p:txBody>
        </p:sp>
      </p:grpSp>
      <p:grpSp>
        <p:nvGrpSpPr>
          <p:cNvPr id="9" name="Group 9"/>
          <p:cNvGrpSpPr/>
          <p:nvPr/>
        </p:nvGrpSpPr>
        <p:grpSpPr>
          <a:xfrm>
            <a:off x="1028700" y="7202204"/>
            <a:ext cx="1475373" cy="147537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B77"/>
            </a:solidFill>
          </p:spPr>
          <p:txBody>
            <a:bodyPr/>
            <a:lstStyle/>
            <a:p>
              <a:endParaRPr lang="en-US"/>
            </a:p>
          </p:txBody>
        </p:sp>
      </p:grpSp>
      <p:sp>
        <p:nvSpPr>
          <p:cNvPr id="16" name="TextBox 16"/>
          <p:cNvSpPr txBox="1"/>
          <p:nvPr/>
        </p:nvSpPr>
        <p:spPr>
          <a:xfrm>
            <a:off x="1028700" y="1519363"/>
            <a:ext cx="4799768" cy="1410643"/>
          </a:xfrm>
          <a:prstGeom prst="rect">
            <a:avLst/>
          </a:prstGeom>
        </p:spPr>
        <p:txBody>
          <a:bodyPr lIns="0" tIns="0" rIns="0" bIns="0" rtlCol="0" anchor="t">
            <a:spAutoFit/>
          </a:bodyPr>
          <a:lstStyle/>
          <a:p>
            <a:pPr>
              <a:lnSpc>
                <a:spcPts val="5544"/>
              </a:lnSpc>
            </a:pPr>
            <a:r>
              <a:rPr lang="en-US" sz="5600" dirty="0">
                <a:solidFill>
                  <a:srgbClr val="48CFAE"/>
                </a:solidFill>
                <a:latin typeface="Kollektif Bold"/>
              </a:rPr>
              <a:t>DEFINE THE OBJECTIVE</a:t>
            </a:r>
          </a:p>
        </p:txBody>
      </p:sp>
      <p:sp>
        <p:nvSpPr>
          <p:cNvPr id="17" name="TextBox 17"/>
          <p:cNvSpPr txBox="1"/>
          <p:nvPr/>
        </p:nvSpPr>
        <p:spPr>
          <a:xfrm>
            <a:off x="2789822" y="3282096"/>
            <a:ext cx="5211178" cy="477631"/>
          </a:xfrm>
          <a:prstGeom prst="rect">
            <a:avLst/>
          </a:prstGeom>
        </p:spPr>
        <p:txBody>
          <a:bodyPr wrap="square" lIns="0" tIns="0" rIns="0" bIns="0" rtlCol="0" anchor="t">
            <a:spAutoFit/>
          </a:bodyPr>
          <a:lstStyle/>
          <a:p>
            <a:pPr>
              <a:lnSpc>
                <a:spcPts val="3919"/>
              </a:lnSpc>
            </a:pPr>
            <a:r>
              <a:rPr lang="en-US" sz="2799" dirty="0">
                <a:solidFill>
                  <a:srgbClr val="48CFAE"/>
                </a:solidFill>
                <a:latin typeface="DM Sans Bold"/>
              </a:rPr>
              <a:t>CONFERENCE PROCEEDINGS</a:t>
            </a:r>
          </a:p>
        </p:txBody>
      </p:sp>
      <p:sp>
        <p:nvSpPr>
          <p:cNvPr id="18" name="TextBox 18"/>
          <p:cNvSpPr txBox="1"/>
          <p:nvPr/>
        </p:nvSpPr>
        <p:spPr>
          <a:xfrm>
            <a:off x="2789823" y="3807708"/>
            <a:ext cx="4631120" cy="277576"/>
          </a:xfrm>
          <a:prstGeom prst="rect">
            <a:avLst/>
          </a:prstGeom>
        </p:spPr>
        <p:txBody>
          <a:bodyPr lIns="0" tIns="0" rIns="0" bIns="0" rtlCol="0" anchor="t">
            <a:spAutoFit/>
          </a:bodyPr>
          <a:lstStyle/>
          <a:p>
            <a:pPr>
              <a:lnSpc>
                <a:spcPts val="2160"/>
              </a:lnSpc>
            </a:pPr>
            <a:r>
              <a:rPr lang="en-US" sz="1800" dirty="0">
                <a:solidFill>
                  <a:srgbClr val="545454"/>
                </a:solidFill>
                <a:latin typeface="DM Sans"/>
              </a:rPr>
              <a:t>What can be learned?</a:t>
            </a:r>
          </a:p>
        </p:txBody>
      </p:sp>
      <p:sp>
        <p:nvSpPr>
          <p:cNvPr id="19" name="TextBox 19"/>
          <p:cNvSpPr txBox="1"/>
          <p:nvPr/>
        </p:nvSpPr>
        <p:spPr>
          <a:xfrm>
            <a:off x="2789823" y="5198358"/>
            <a:ext cx="4631120" cy="477631"/>
          </a:xfrm>
          <a:prstGeom prst="rect">
            <a:avLst/>
          </a:prstGeom>
        </p:spPr>
        <p:txBody>
          <a:bodyPr wrap="square" lIns="0" tIns="0" rIns="0" bIns="0" rtlCol="0" anchor="t">
            <a:spAutoFit/>
          </a:bodyPr>
          <a:lstStyle/>
          <a:p>
            <a:pPr>
              <a:lnSpc>
                <a:spcPts val="3919"/>
              </a:lnSpc>
            </a:pPr>
            <a:r>
              <a:rPr lang="en-US" sz="2799" dirty="0">
                <a:solidFill>
                  <a:srgbClr val="FE6D73"/>
                </a:solidFill>
                <a:latin typeface="DM Sans Bold"/>
              </a:rPr>
              <a:t>IDENTIFY DATA ELEMENTS</a:t>
            </a:r>
          </a:p>
        </p:txBody>
      </p:sp>
      <p:sp>
        <p:nvSpPr>
          <p:cNvPr id="20" name="TextBox 20"/>
          <p:cNvSpPr txBox="1"/>
          <p:nvPr/>
        </p:nvSpPr>
        <p:spPr>
          <a:xfrm>
            <a:off x="2789823" y="5727314"/>
            <a:ext cx="4631120" cy="559705"/>
          </a:xfrm>
          <a:prstGeom prst="rect">
            <a:avLst/>
          </a:prstGeom>
        </p:spPr>
        <p:txBody>
          <a:bodyPr lIns="0" tIns="0" rIns="0" bIns="0" rtlCol="0" anchor="t">
            <a:spAutoFit/>
          </a:bodyPr>
          <a:lstStyle/>
          <a:p>
            <a:pPr>
              <a:lnSpc>
                <a:spcPts val="2160"/>
              </a:lnSpc>
            </a:pPr>
            <a:r>
              <a:rPr lang="en-US" dirty="0">
                <a:solidFill>
                  <a:srgbClr val="545454"/>
                </a:solidFill>
                <a:latin typeface="DM Sans"/>
              </a:rPr>
              <a:t>What data can be used from the proceedings?</a:t>
            </a:r>
            <a:endParaRPr lang="en-US" sz="1800" dirty="0">
              <a:solidFill>
                <a:srgbClr val="545454"/>
              </a:solidFill>
              <a:latin typeface="DM Sans"/>
            </a:endParaRPr>
          </a:p>
        </p:txBody>
      </p:sp>
      <p:sp>
        <p:nvSpPr>
          <p:cNvPr id="21" name="TextBox 21"/>
          <p:cNvSpPr txBox="1"/>
          <p:nvPr/>
        </p:nvSpPr>
        <p:spPr>
          <a:xfrm>
            <a:off x="2789822" y="7113437"/>
            <a:ext cx="4830177" cy="477631"/>
          </a:xfrm>
          <a:prstGeom prst="rect">
            <a:avLst/>
          </a:prstGeom>
        </p:spPr>
        <p:txBody>
          <a:bodyPr wrap="square" lIns="0" tIns="0" rIns="0" bIns="0" rtlCol="0" anchor="t">
            <a:spAutoFit/>
          </a:bodyPr>
          <a:lstStyle/>
          <a:p>
            <a:pPr>
              <a:lnSpc>
                <a:spcPts val="3919"/>
              </a:lnSpc>
            </a:pPr>
            <a:r>
              <a:rPr lang="en-US" sz="2799" dirty="0">
                <a:solidFill>
                  <a:srgbClr val="FFCB77"/>
                </a:solidFill>
                <a:latin typeface="DM Sans Bold"/>
              </a:rPr>
              <a:t>RESEARCH QUESTIONS</a:t>
            </a:r>
          </a:p>
        </p:txBody>
      </p:sp>
      <p:sp>
        <p:nvSpPr>
          <p:cNvPr id="22" name="TextBox 22"/>
          <p:cNvSpPr txBox="1"/>
          <p:nvPr/>
        </p:nvSpPr>
        <p:spPr>
          <a:xfrm>
            <a:off x="2789823" y="7642393"/>
            <a:ext cx="4631120" cy="841834"/>
          </a:xfrm>
          <a:prstGeom prst="rect">
            <a:avLst/>
          </a:prstGeom>
        </p:spPr>
        <p:txBody>
          <a:bodyPr lIns="0" tIns="0" rIns="0" bIns="0" rtlCol="0" anchor="t">
            <a:spAutoFit/>
          </a:bodyPr>
          <a:lstStyle/>
          <a:p>
            <a:pPr>
              <a:lnSpc>
                <a:spcPts val="2160"/>
              </a:lnSpc>
            </a:pPr>
            <a:r>
              <a:rPr lang="en-US" sz="1800" dirty="0">
                <a:solidFill>
                  <a:srgbClr val="545454"/>
                </a:solidFill>
                <a:latin typeface="DM Sans"/>
              </a:rPr>
              <a:t>Co-authorship Patterns: How are authors connected through co-authorship networks?</a:t>
            </a:r>
          </a:p>
        </p:txBody>
      </p:sp>
      <p:pic>
        <p:nvPicPr>
          <p:cNvPr id="11" name="Picture 10">
            <a:extLst>
              <a:ext uri="{FF2B5EF4-FFF2-40B4-BE49-F238E27FC236}">
                <a16:creationId xmlns:a16="http://schemas.microsoft.com/office/drawing/2014/main" id="{9494181E-274C-EAB7-9FDA-2F519A99E4A0}"/>
              </a:ext>
            </a:extLst>
          </p:cNvPr>
          <p:cNvPicPr>
            <a:picLocks noChangeAspect="1"/>
          </p:cNvPicPr>
          <p:nvPr/>
        </p:nvPicPr>
        <p:blipFill>
          <a:blip r:embed="rId4"/>
          <a:stretch>
            <a:fillRect/>
          </a:stretch>
        </p:blipFill>
        <p:spPr>
          <a:xfrm>
            <a:off x="8029460" y="2207087"/>
            <a:ext cx="9869678" cy="5435306"/>
          </a:xfrm>
          <a:prstGeom prst="rect">
            <a:avLst/>
          </a:prstGeom>
        </p:spPr>
      </p:pic>
      <p:sp>
        <p:nvSpPr>
          <p:cNvPr id="12" name="TextBox 5">
            <a:extLst>
              <a:ext uri="{FF2B5EF4-FFF2-40B4-BE49-F238E27FC236}">
                <a16:creationId xmlns:a16="http://schemas.microsoft.com/office/drawing/2014/main" id="{BE1EAA5E-B679-C4E1-8975-1FA4294485DB}"/>
              </a:ext>
            </a:extLst>
          </p:cNvPr>
          <p:cNvSpPr txBox="1"/>
          <p:nvPr/>
        </p:nvSpPr>
        <p:spPr>
          <a:xfrm>
            <a:off x="1028700" y="3837653"/>
            <a:ext cx="1475373" cy="481256"/>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1</a:t>
            </a:r>
          </a:p>
        </p:txBody>
      </p:sp>
      <p:sp>
        <p:nvSpPr>
          <p:cNvPr id="13" name="TextBox 8">
            <a:extLst>
              <a:ext uri="{FF2B5EF4-FFF2-40B4-BE49-F238E27FC236}">
                <a16:creationId xmlns:a16="http://schemas.microsoft.com/office/drawing/2014/main" id="{30262632-5B56-1209-C70A-A828F8518307}"/>
              </a:ext>
            </a:extLst>
          </p:cNvPr>
          <p:cNvSpPr txBox="1"/>
          <p:nvPr/>
        </p:nvSpPr>
        <p:spPr>
          <a:xfrm>
            <a:off x="1028700" y="57555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2</a:t>
            </a:r>
          </a:p>
        </p:txBody>
      </p:sp>
      <p:sp>
        <p:nvSpPr>
          <p:cNvPr id="14" name="TextBox 11">
            <a:extLst>
              <a:ext uri="{FF2B5EF4-FFF2-40B4-BE49-F238E27FC236}">
                <a16:creationId xmlns:a16="http://schemas.microsoft.com/office/drawing/2014/main" id="{9D7C2092-9B6C-AA4F-99CD-072ADFC8B1F2}"/>
              </a:ext>
            </a:extLst>
          </p:cNvPr>
          <p:cNvSpPr txBox="1"/>
          <p:nvPr/>
        </p:nvSpPr>
        <p:spPr>
          <a:xfrm>
            <a:off x="1028700" y="76706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3</a:t>
            </a:r>
          </a:p>
        </p:txBody>
      </p:sp>
    </p:spTree>
    <p:extLst>
      <p:ext uri="{BB962C8B-B14F-4D97-AF65-F5344CB8AC3E}">
        <p14:creationId xmlns:p14="http://schemas.microsoft.com/office/powerpoint/2010/main" val="877988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3">
            <a:extLst>
              <a:ext uri="{FF2B5EF4-FFF2-40B4-BE49-F238E27FC236}">
                <a16:creationId xmlns:a16="http://schemas.microsoft.com/office/drawing/2014/main" id="{EE6586DA-BC02-BDDD-DEAE-D9364B904A3D}"/>
              </a:ext>
            </a:extLst>
          </p:cNvPr>
          <p:cNvGrpSpPr/>
          <p:nvPr/>
        </p:nvGrpSpPr>
        <p:grpSpPr>
          <a:xfrm rot="2700000">
            <a:off x="-3166134" y="-4341298"/>
            <a:ext cx="7415398" cy="3565095"/>
            <a:chOff x="0" y="0"/>
            <a:chExt cx="660400" cy="317500"/>
          </a:xfrm>
        </p:grpSpPr>
        <p:sp>
          <p:nvSpPr>
            <p:cNvPr id="97" name="Freeform 4">
              <a:extLst>
                <a:ext uri="{FF2B5EF4-FFF2-40B4-BE49-F238E27FC236}">
                  <a16:creationId xmlns:a16="http://schemas.microsoft.com/office/drawing/2014/main" id="{BEE34977-4C3D-A714-0A40-5880E0CF82A2}"/>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98" name="TextBox 5">
              <a:extLst>
                <a:ext uri="{FF2B5EF4-FFF2-40B4-BE49-F238E27FC236}">
                  <a16:creationId xmlns:a16="http://schemas.microsoft.com/office/drawing/2014/main" id="{D55D2C61-496E-B537-A9F2-9A2FCF533F5A}"/>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9" name="AutoShape 6">
            <a:extLst>
              <a:ext uri="{FF2B5EF4-FFF2-40B4-BE49-F238E27FC236}">
                <a16:creationId xmlns:a16="http://schemas.microsoft.com/office/drawing/2014/main" id="{3CE70551-E8EE-FB18-5312-A09D80EE9933}"/>
              </a:ext>
            </a:extLst>
          </p:cNvPr>
          <p:cNvSpPr/>
          <p:nvPr/>
        </p:nvSpPr>
        <p:spPr>
          <a:xfrm>
            <a:off x="-3628748" y="-3521748"/>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00" name="AutoShape 7">
            <a:extLst>
              <a:ext uri="{FF2B5EF4-FFF2-40B4-BE49-F238E27FC236}">
                <a16:creationId xmlns:a16="http://schemas.microsoft.com/office/drawing/2014/main" id="{8ED4511B-25BE-EBBC-B6F7-12723581B6A2}"/>
              </a:ext>
            </a:extLst>
          </p:cNvPr>
          <p:cNvSpPr/>
          <p:nvPr/>
        </p:nvSpPr>
        <p:spPr>
          <a:xfrm>
            <a:off x="-3842695" y="-320907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01" name="AutoShape 8">
            <a:extLst>
              <a:ext uri="{FF2B5EF4-FFF2-40B4-BE49-F238E27FC236}">
                <a16:creationId xmlns:a16="http://schemas.microsoft.com/office/drawing/2014/main" id="{3D221E77-B98D-066A-D916-6B7F96915FB8}"/>
              </a:ext>
            </a:extLst>
          </p:cNvPr>
          <p:cNvSpPr/>
          <p:nvPr/>
        </p:nvSpPr>
        <p:spPr>
          <a:xfrm>
            <a:off x="-4022296" y="-2850601"/>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02" name="AutoShape 9">
            <a:extLst>
              <a:ext uri="{FF2B5EF4-FFF2-40B4-BE49-F238E27FC236}">
                <a16:creationId xmlns:a16="http://schemas.microsoft.com/office/drawing/2014/main" id="{4D0C4808-6ED1-5EA8-6B8B-35C1FBBEB4DD}"/>
              </a:ext>
            </a:extLst>
          </p:cNvPr>
          <p:cNvSpPr/>
          <p:nvPr/>
        </p:nvSpPr>
        <p:spPr>
          <a:xfrm>
            <a:off x="-4148951" y="-2464334"/>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03" name="AutoShape 10">
            <a:extLst>
              <a:ext uri="{FF2B5EF4-FFF2-40B4-BE49-F238E27FC236}">
                <a16:creationId xmlns:a16="http://schemas.microsoft.com/office/drawing/2014/main" id="{5636CF61-40F6-8E2A-F124-62DF0B489274}"/>
              </a:ext>
            </a:extLst>
          </p:cNvPr>
          <p:cNvSpPr/>
          <p:nvPr/>
        </p:nvSpPr>
        <p:spPr>
          <a:xfrm>
            <a:off x="-4292805" y="-2024657"/>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09" name="Group 4">
            <a:extLst>
              <a:ext uri="{FF2B5EF4-FFF2-40B4-BE49-F238E27FC236}">
                <a16:creationId xmlns:a16="http://schemas.microsoft.com/office/drawing/2014/main" id="{3AC88AE3-678F-00FA-1141-BE1059B5CFA9}"/>
              </a:ext>
            </a:extLst>
          </p:cNvPr>
          <p:cNvGrpSpPr/>
          <p:nvPr/>
        </p:nvGrpSpPr>
        <p:grpSpPr>
          <a:xfrm rot="2700000">
            <a:off x="-2693793" y="7510422"/>
            <a:ext cx="7415398" cy="3565095"/>
            <a:chOff x="0" y="0"/>
            <a:chExt cx="660400" cy="317500"/>
          </a:xfrm>
        </p:grpSpPr>
        <p:sp>
          <p:nvSpPr>
            <p:cNvPr id="110" name="Freeform 5">
              <a:extLst>
                <a:ext uri="{FF2B5EF4-FFF2-40B4-BE49-F238E27FC236}">
                  <a16:creationId xmlns:a16="http://schemas.microsoft.com/office/drawing/2014/main" id="{3B8C58DF-3D57-4252-90E4-EF01E78973FD}"/>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1" name="TextBox 6">
              <a:extLst>
                <a:ext uri="{FF2B5EF4-FFF2-40B4-BE49-F238E27FC236}">
                  <a16:creationId xmlns:a16="http://schemas.microsoft.com/office/drawing/2014/main" id="{5E39F7DC-D2BC-44C2-4E83-18485C59B3DE}"/>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12" name="Group 19">
            <a:extLst>
              <a:ext uri="{FF2B5EF4-FFF2-40B4-BE49-F238E27FC236}">
                <a16:creationId xmlns:a16="http://schemas.microsoft.com/office/drawing/2014/main" id="{31071942-3B1F-A4E6-1F23-0DE257D3E4F9}"/>
              </a:ext>
            </a:extLst>
          </p:cNvPr>
          <p:cNvGrpSpPr/>
          <p:nvPr/>
        </p:nvGrpSpPr>
        <p:grpSpPr>
          <a:xfrm rot="-2700000">
            <a:off x="14034654" y="-4091495"/>
            <a:ext cx="7415398" cy="3565095"/>
            <a:chOff x="0" y="0"/>
            <a:chExt cx="660400" cy="317500"/>
          </a:xfrm>
        </p:grpSpPr>
        <p:sp>
          <p:nvSpPr>
            <p:cNvPr id="113" name="Freeform 20">
              <a:extLst>
                <a:ext uri="{FF2B5EF4-FFF2-40B4-BE49-F238E27FC236}">
                  <a16:creationId xmlns:a16="http://schemas.microsoft.com/office/drawing/2014/main" id="{B8CF5341-D01D-70E8-13B1-4060228D8B95}"/>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4" name="TextBox 21">
              <a:extLst>
                <a:ext uri="{FF2B5EF4-FFF2-40B4-BE49-F238E27FC236}">
                  <a16:creationId xmlns:a16="http://schemas.microsoft.com/office/drawing/2014/main" id="{44201BA1-53F0-9328-F754-907AD9A9323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5" name="AutoShape 22">
            <a:extLst>
              <a:ext uri="{FF2B5EF4-FFF2-40B4-BE49-F238E27FC236}">
                <a16:creationId xmlns:a16="http://schemas.microsoft.com/office/drawing/2014/main" id="{81FB2D2E-EC08-048F-F1C4-928449E85BC1}"/>
              </a:ext>
            </a:extLst>
          </p:cNvPr>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16" name="AutoShape 23">
            <a:extLst>
              <a:ext uri="{FF2B5EF4-FFF2-40B4-BE49-F238E27FC236}">
                <a16:creationId xmlns:a16="http://schemas.microsoft.com/office/drawing/2014/main" id="{0F3BB5BE-C269-A1BC-9F62-5803F569212D}"/>
              </a:ext>
            </a:extLst>
          </p:cNvPr>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7" name="AutoShape 24">
            <a:extLst>
              <a:ext uri="{FF2B5EF4-FFF2-40B4-BE49-F238E27FC236}">
                <a16:creationId xmlns:a16="http://schemas.microsoft.com/office/drawing/2014/main" id="{7ADA7813-A901-9456-3279-579F3AA00551}"/>
              </a:ext>
            </a:extLst>
          </p:cNvPr>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18" name="AutoShape 25">
            <a:extLst>
              <a:ext uri="{FF2B5EF4-FFF2-40B4-BE49-F238E27FC236}">
                <a16:creationId xmlns:a16="http://schemas.microsoft.com/office/drawing/2014/main" id="{F35388C0-5B63-077C-AC8C-73642F7832CD}"/>
              </a:ext>
            </a:extLst>
          </p:cNvPr>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19" name="AutoShape 26">
            <a:extLst>
              <a:ext uri="{FF2B5EF4-FFF2-40B4-BE49-F238E27FC236}">
                <a16:creationId xmlns:a16="http://schemas.microsoft.com/office/drawing/2014/main" id="{AD807D8A-702F-2961-1016-F054742E2972}"/>
              </a:ext>
            </a:extLst>
          </p:cNvPr>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20" name="Group 4">
            <a:extLst>
              <a:ext uri="{FF2B5EF4-FFF2-40B4-BE49-F238E27FC236}">
                <a16:creationId xmlns:a16="http://schemas.microsoft.com/office/drawing/2014/main" id="{5832A8CC-F794-AA89-197A-7212F297E14B}"/>
              </a:ext>
            </a:extLst>
          </p:cNvPr>
          <p:cNvGrpSpPr/>
          <p:nvPr/>
        </p:nvGrpSpPr>
        <p:grpSpPr>
          <a:xfrm rot="18900000" flipH="1">
            <a:off x="13661892" y="7471744"/>
            <a:ext cx="7415398" cy="3565095"/>
            <a:chOff x="0" y="0"/>
            <a:chExt cx="660400" cy="317500"/>
          </a:xfrm>
        </p:grpSpPr>
        <p:sp>
          <p:nvSpPr>
            <p:cNvPr id="121" name="Freeform 5">
              <a:extLst>
                <a:ext uri="{FF2B5EF4-FFF2-40B4-BE49-F238E27FC236}">
                  <a16:creationId xmlns:a16="http://schemas.microsoft.com/office/drawing/2014/main" id="{DC77C92B-4B70-565E-89F3-67C1A425847A}"/>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22" name="TextBox 6">
              <a:extLst>
                <a:ext uri="{FF2B5EF4-FFF2-40B4-BE49-F238E27FC236}">
                  <a16:creationId xmlns:a16="http://schemas.microsoft.com/office/drawing/2014/main" id="{A71E2730-872F-6568-9CF6-4B600670CC0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4" name="Group 3">
            <a:extLst>
              <a:ext uri="{FF2B5EF4-FFF2-40B4-BE49-F238E27FC236}">
                <a16:creationId xmlns:a16="http://schemas.microsoft.com/office/drawing/2014/main" id="{46EC78D7-75CD-A9EF-B434-828A56B7BF0D}"/>
              </a:ext>
            </a:extLst>
          </p:cNvPr>
          <p:cNvGrpSpPr/>
          <p:nvPr/>
        </p:nvGrpSpPr>
        <p:grpSpPr>
          <a:xfrm>
            <a:off x="3048000" y="467390"/>
            <a:ext cx="1475373" cy="1475373"/>
            <a:chOff x="0" y="0"/>
            <a:chExt cx="6350000" cy="6350000"/>
          </a:xfrm>
          <a:solidFill>
            <a:srgbClr val="FE6D73"/>
          </a:solidFill>
        </p:grpSpPr>
        <p:sp>
          <p:nvSpPr>
            <p:cNvPr id="22" name="Freeform 4">
              <a:extLst>
                <a:ext uri="{FF2B5EF4-FFF2-40B4-BE49-F238E27FC236}">
                  <a16:creationId xmlns:a16="http://schemas.microsoft.com/office/drawing/2014/main" id="{A828DDF3-AE8A-5194-7ADF-24E278A13FF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dirty="0"/>
            </a:p>
          </p:txBody>
        </p:sp>
      </p:grpSp>
      <p:sp>
        <p:nvSpPr>
          <p:cNvPr id="23" name="TextBox 17">
            <a:extLst>
              <a:ext uri="{FF2B5EF4-FFF2-40B4-BE49-F238E27FC236}">
                <a16:creationId xmlns:a16="http://schemas.microsoft.com/office/drawing/2014/main" id="{B406BF09-D5FA-B014-ABA7-457B754378C7}"/>
              </a:ext>
            </a:extLst>
          </p:cNvPr>
          <p:cNvSpPr txBox="1"/>
          <p:nvPr/>
        </p:nvSpPr>
        <p:spPr>
          <a:xfrm>
            <a:off x="4785816" y="1040966"/>
            <a:ext cx="12121312" cy="512256"/>
          </a:xfrm>
          <a:prstGeom prst="rect">
            <a:avLst/>
          </a:prstGeom>
        </p:spPr>
        <p:txBody>
          <a:bodyPr wrap="square" lIns="0" tIns="0" rIns="0" bIns="0" rtlCol="0" anchor="t">
            <a:spAutoFit/>
          </a:bodyPr>
          <a:lstStyle/>
          <a:p>
            <a:pPr>
              <a:lnSpc>
                <a:spcPts val="3919"/>
              </a:lnSpc>
            </a:pPr>
            <a:r>
              <a:rPr lang="en-US" sz="5600" dirty="0">
                <a:solidFill>
                  <a:srgbClr val="FE6D73"/>
                </a:solidFill>
                <a:latin typeface="Kollektif Bold"/>
              </a:rPr>
              <a:t>DETERMINE NODES AND EDGES</a:t>
            </a:r>
          </a:p>
        </p:txBody>
      </p:sp>
      <p:grpSp>
        <p:nvGrpSpPr>
          <p:cNvPr id="55" name="Group 12">
            <a:extLst>
              <a:ext uri="{FF2B5EF4-FFF2-40B4-BE49-F238E27FC236}">
                <a16:creationId xmlns:a16="http://schemas.microsoft.com/office/drawing/2014/main" id="{C45E4C4C-201D-F92C-914A-45B57E89AB52}"/>
              </a:ext>
            </a:extLst>
          </p:cNvPr>
          <p:cNvGrpSpPr/>
          <p:nvPr/>
        </p:nvGrpSpPr>
        <p:grpSpPr>
          <a:xfrm rot="5400000">
            <a:off x="1350962" y="3288891"/>
            <a:ext cx="5913847" cy="4653370"/>
            <a:chOff x="0" y="-57150"/>
            <a:chExt cx="1736053" cy="869950"/>
          </a:xfrm>
        </p:grpSpPr>
        <p:sp>
          <p:nvSpPr>
            <p:cNvPr id="56" name="Freeform 13">
              <a:extLst>
                <a:ext uri="{FF2B5EF4-FFF2-40B4-BE49-F238E27FC236}">
                  <a16:creationId xmlns:a16="http://schemas.microsoft.com/office/drawing/2014/main" id="{E8DF3DA1-C48B-711A-7B7D-BCCC925B1279}"/>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FE6D73"/>
            </a:solidFill>
          </p:spPr>
          <p:txBody>
            <a:bodyPr/>
            <a:lstStyle/>
            <a:p>
              <a:endParaRPr lang="en-US"/>
            </a:p>
          </p:txBody>
        </p:sp>
        <p:sp>
          <p:nvSpPr>
            <p:cNvPr id="57" name="TextBox 14">
              <a:extLst>
                <a:ext uri="{FF2B5EF4-FFF2-40B4-BE49-F238E27FC236}">
                  <a16:creationId xmlns:a16="http://schemas.microsoft.com/office/drawing/2014/main" id="{ED5BCB28-9392-6621-F3A0-E5D0F39CB96B}"/>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58" name="TextBox 35">
            <a:extLst>
              <a:ext uri="{FF2B5EF4-FFF2-40B4-BE49-F238E27FC236}">
                <a16:creationId xmlns:a16="http://schemas.microsoft.com/office/drawing/2014/main" id="{1747DFF9-64D6-9494-2539-FAFC37F4A6A7}"/>
              </a:ext>
            </a:extLst>
          </p:cNvPr>
          <p:cNvSpPr txBox="1"/>
          <p:nvPr/>
        </p:nvSpPr>
        <p:spPr>
          <a:xfrm>
            <a:off x="2009532" y="3610510"/>
            <a:ext cx="4281866" cy="3868751"/>
          </a:xfrm>
          <a:prstGeom prst="rect">
            <a:avLst/>
          </a:prstGeom>
        </p:spPr>
        <p:txBody>
          <a:bodyPr wrap="square" lIns="0" tIns="0" rIns="0" bIns="0" rtlCol="0" anchor="t">
            <a:spAutoFit/>
          </a:bodyPr>
          <a:lstStyle/>
          <a:p>
            <a:pPr algn="ctr">
              <a:lnSpc>
                <a:spcPts val="4320"/>
              </a:lnSpc>
            </a:pPr>
            <a:r>
              <a:rPr lang="en-US" sz="4000" dirty="0">
                <a:solidFill>
                  <a:srgbClr val="545454"/>
                </a:solidFill>
                <a:latin typeface="DM Sans Bold"/>
              </a:rPr>
              <a:t>What are the core identities or individuals that will be represented as nodes in your network?</a:t>
            </a:r>
          </a:p>
        </p:txBody>
      </p:sp>
      <p:grpSp>
        <p:nvGrpSpPr>
          <p:cNvPr id="59" name="Group 12">
            <a:extLst>
              <a:ext uri="{FF2B5EF4-FFF2-40B4-BE49-F238E27FC236}">
                <a16:creationId xmlns:a16="http://schemas.microsoft.com/office/drawing/2014/main" id="{FFEEAA62-5F18-2C1E-AAAF-E1C9E5F62E79}"/>
              </a:ext>
            </a:extLst>
          </p:cNvPr>
          <p:cNvGrpSpPr/>
          <p:nvPr/>
        </p:nvGrpSpPr>
        <p:grpSpPr>
          <a:xfrm rot="5400000">
            <a:off x="6350295" y="3218201"/>
            <a:ext cx="5913847" cy="4653370"/>
            <a:chOff x="0" y="-57150"/>
            <a:chExt cx="1736053" cy="869950"/>
          </a:xfrm>
        </p:grpSpPr>
        <p:sp>
          <p:nvSpPr>
            <p:cNvPr id="60" name="Freeform 13">
              <a:extLst>
                <a:ext uri="{FF2B5EF4-FFF2-40B4-BE49-F238E27FC236}">
                  <a16:creationId xmlns:a16="http://schemas.microsoft.com/office/drawing/2014/main" id="{3239AAA3-8CBA-6543-0203-D2856C8FA5A9}"/>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FE6D73"/>
            </a:solidFill>
          </p:spPr>
          <p:txBody>
            <a:bodyPr/>
            <a:lstStyle/>
            <a:p>
              <a:endParaRPr lang="en-US"/>
            </a:p>
          </p:txBody>
        </p:sp>
        <p:sp>
          <p:nvSpPr>
            <p:cNvPr id="61" name="TextBox 14">
              <a:extLst>
                <a:ext uri="{FF2B5EF4-FFF2-40B4-BE49-F238E27FC236}">
                  <a16:creationId xmlns:a16="http://schemas.microsoft.com/office/drawing/2014/main" id="{47AF51A8-77B5-6AB6-5A69-DFED3DC5CC13}"/>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62" name="TextBox 35">
            <a:extLst>
              <a:ext uri="{FF2B5EF4-FFF2-40B4-BE49-F238E27FC236}">
                <a16:creationId xmlns:a16="http://schemas.microsoft.com/office/drawing/2014/main" id="{1AAFD350-2F8E-7790-17B5-4DF4594C005C}"/>
              </a:ext>
            </a:extLst>
          </p:cNvPr>
          <p:cNvSpPr txBox="1"/>
          <p:nvPr/>
        </p:nvSpPr>
        <p:spPr>
          <a:xfrm>
            <a:off x="7013437" y="3752119"/>
            <a:ext cx="4281866" cy="3317318"/>
          </a:xfrm>
          <a:prstGeom prst="rect">
            <a:avLst/>
          </a:prstGeom>
        </p:spPr>
        <p:txBody>
          <a:bodyPr wrap="square" lIns="0" tIns="0" rIns="0" bIns="0" rtlCol="0" anchor="t">
            <a:spAutoFit/>
          </a:bodyPr>
          <a:lstStyle/>
          <a:p>
            <a:pPr algn="ctr">
              <a:lnSpc>
                <a:spcPts val="4320"/>
              </a:lnSpc>
            </a:pPr>
            <a:r>
              <a:rPr lang="en-US" sz="4000" dirty="0">
                <a:solidFill>
                  <a:srgbClr val="545454"/>
                </a:solidFill>
                <a:latin typeface="DM Sans Bold"/>
              </a:rPr>
              <a:t>What types of relationships or interactions do you want to capture between these entities?</a:t>
            </a:r>
          </a:p>
        </p:txBody>
      </p:sp>
      <p:grpSp>
        <p:nvGrpSpPr>
          <p:cNvPr id="63" name="Group 12">
            <a:extLst>
              <a:ext uri="{FF2B5EF4-FFF2-40B4-BE49-F238E27FC236}">
                <a16:creationId xmlns:a16="http://schemas.microsoft.com/office/drawing/2014/main" id="{E4684A04-5374-0464-86F9-3A37294D6770}"/>
              </a:ext>
            </a:extLst>
          </p:cNvPr>
          <p:cNvGrpSpPr/>
          <p:nvPr/>
        </p:nvGrpSpPr>
        <p:grpSpPr>
          <a:xfrm rot="5400000">
            <a:off x="11194426" y="3341400"/>
            <a:ext cx="5913847" cy="4347674"/>
            <a:chOff x="0" y="0"/>
            <a:chExt cx="1736053" cy="812800"/>
          </a:xfrm>
        </p:grpSpPr>
        <p:sp>
          <p:nvSpPr>
            <p:cNvPr id="64" name="Freeform 13">
              <a:extLst>
                <a:ext uri="{FF2B5EF4-FFF2-40B4-BE49-F238E27FC236}">
                  <a16:creationId xmlns:a16="http://schemas.microsoft.com/office/drawing/2014/main" id="{6F3B7B09-72F4-D289-0E5A-CE982F3D39B8}"/>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FE6D73"/>
            </a:solidFill>
          </p:spPr>
          <p:txBody>
            <a:bodyPr/>
            <a:lstStyle/>
            <a:p>
              <a:endParaRPr lang="en-US" dirty="0"/>
            </a:p>
          </p:txBody>
        </p:sp>
        <p:sp>
          <p:nvSpPr>
            <p:cNvPr id="65" name="TextBox 14">
              <a:extLst>
                <a:ext uri="{FF2B5EF4-FFF2-40B4-BE49-F238E27FC236}">
                  <a16:creationId xmlns:a16="http://schemas.microsoft.com/office/drawing/2014/main" id="{9F9D1644-3285-7FE9-658C-2478AB941131}"/>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66" name="TextBox 35">
            <a:extLst>
              <a:ext uri="{FF2B5EF4-FFF2-40B4-BE49-F238E27FC236}">
                <a16:creationId xmlns:a16="http://schemas.microsoft.com/office/drawing/2014/main" id="{3B42FE04-A3C8-BFA2-9B43-6A803AA22590}"/>
              </a:ext>
            </a:extLst>
          </p:cNvPr>
          <p:cNvSpPr txBox="1"/>
          <p:nvPr/>
        </p:nvSpPr>
        <p:spPr>
          <a:xfrm>
            <a:off x="12054622" y="4027835"/>
            <a:ext cx="4281866" cy="2765885"/>
          </a:xfrm>
          <a:prstGeom prst="rect">
            <a:avLst/>
          </a:prstGeom>
        </p:spPr>
        <p:txBody>
          <a:bodyPr wrap="square" lIns="0" tIns="0" rIns="0" bIns="0" rtlCol="0" anchor="t">
            <a:spAutoFit/>
          </a:bodyPr>
          <a:lstStyle/>
          <a:p>
            <a:pPr algn="ctr">
              <a:lnSpc>
                <a:spcPts val="4320"/>
              </a:lnSpc>
            </a:pPr>
            <a:r>
              <a:rPr lang="en-US" sz="4000" dirty="0">
                <a:solidFill>
                  <a:srgbClr val="545454"/>
                </a:solidFill>
                <a:latin typeface="DM Sans Bold"/>
              </a:rPr>
              <a:t>How will you represent these relationships as edges in your network?</a:t>
            </a:r>
          </a:p>
        </p:txBody>
      </p:sp>
      <p:sp>
        <p:nvSpPr>
          <p:cNvPr id="67" name="TextBox 36">
            <a:extLst>
              <a:ext uri="{FF2B5EF4-FFF2-40B4-BE49-F238E27FC236}">
                <a16:creationId xmlns:a16="http://schemas.microsoft.com/office/drawing/2014/main" id="{D3B8CACC-BF36-A746-C6CB-16464DE2EAFA}"/>
              </a:ext>
            </a:extLst>
          </p:cNvPr>
          <p:cNvSpPr txBox="1"/>
          <p:nvPr/>
        </p:nvSpPr>
        <p:spPr>
          <a:xfrm>
            <a:off x="2895600" y="1040966"/>
            <a:ext cx="1880645" cy="577081"/>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2</a:t>
            </a:r>
            <a:endParaRPr lang="en-US" sz="2799" spc="338" dirty="0">
              <a:solidFill>
                <a:srgbClr val="FFFFFF"/>
              </a:solidFill>
              <a:latin typeface="Kollektif Bold" panose="020B0604020202020204" charset="0"/>
            </a:endParaRPr>
          </a:p>
        </p:txBody>
      </p:sp>
    </p:spTree>
    <p:extLst>
      <p:ext uri="{BB962C8B-B14F-4D97-AF65-F5344CB8AC3E}">
        <p14:creationId xmlns:p14="http://schemas.microsoft.com/office/powerpoint/2010/main" val="2171377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3">
            <a:extLst>
              <a:ext uri="{FF2B5EF4-FFF2-40B4-BE49-F238E27FC236}">
                <a16:creationId xmlns:a16="http://schemas.microsoft.com/office/drawing/2014/main" id="{EE6586DA-BC02-BDDD-DEAE-D9364B904A3D}"/>
              </a:ext>
            </a:extLst>
          </p:cNvPr>
          <p:cNvGrpSpPr/>
          <p:nvPr/>
        </p:nvGrpSpPr>
        <p:grpSpPr>
          <a:xfrm rot="2700000">
            <a:off x="-3166134" y="-4341298"/>
            <a:ext cx="7415398" cy="3565095"/>
            <a:chOff x="0" y="0"/>
            <a:chExt cx="660400" cy="317500"/>
          </a:xfrm>
        </p:grpSpPr>
        <p:sp>
          <p:nvSpPr>
            <p:cNvPr id="97" name="Freeform 4">
              <a:extLst>
                <a:ext uri="{FF2B5EF4-FFF2-40B4-BE49-F238E27FC236}">
                  <a16:creationId xmlns:a16="http://schemas.microsoft.com/office/drawing/2014/main" id="{BEE34977-4C3D-A714-0A40-5880E0CF82A2}"/>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98" name="TextBox 5">
              <a:extLst>
                <a:ext uri="{FF2B5EF4-FFF2-40B4-BE49-F238E27FC236}">
                  <a16:creationId xmlns:a16="http://schemas.microsoft.com/office/drawing/2014/main" id="{D55D2C61-496E-B537-A9F2-9A2FCF533F5A}"/>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9" name="AutoShape 6">
            <a:extLst>
              <a:ext uri="{FF2B5EF4-FFF2-40B4-BE49-F238E27FC236}">
                <a16:creationId xmlns:a16="http://schemas.microsoft.com/office/drawing/2014/main" id="{3CE70551-E8EE-FB18-5312-A09D80EE9933}"/>
              </a:ext>
            </a:extLst>
          </p:cNvPr>
          <p:cNvSpPr/>
          <p:nvPr/>
        </p:nvSpPr>
        <p:spPr>
          <a:xfrm>
            <a:off x="-3628748" y="-3521748"/>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00" name="AutoShape 7">
            <a:extLst>
              <a:ext uri="{FF2B5EF4-FFF2-40B4-BE49-F238E27FC236}">
                <a16:creationId xmlns:a16="http://schemas.microsoft.com/office/drawing/2014/main" id="{8ED4511B-25BE-EBBC-B6F7-12723581B6A2}"/>
              </a:ext>
            </a:extLst>
          </p:cNvPr>
          <p:cNvSpPr/>
          <p:nvPr/>
        </p:nvSpPr>
        <p:spPr>
          <a:xfrm>
            <a:off x="-3842695" y="-320907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01" name="AutoShape 8">
            <a:extLst>
              <a:ext uri="{FF2B5EF4-FFF2-40B4-BE49-F238E27FC236}">
                <a16:creationId xmlns:a16="http://schemas.microsoft.com/office/drawing/2014/main" id="{3D221E77-B98D-066A-D916-6B7F96915FB8}"/>
              </a:ext>
            </a:extLst>
          </p:cNvPr>
          <p:cNvSpPr/>
          <p:nvPr/>
        </p:nvSpPr>
        <p:spPr>
          <a:xfrm>
            <a:off x="-4022296" y="-2850601"/>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02" name="AutoShape 9">
            <a:extLst>
              <a:ext uri="{FF2B5EF4-FFF2-40B4-BE49-F238E27FC236}">
                <a16:creationId xmlns:a16="http://schemas.microsoft.com/office/drawing/2014/main" id="{4D0C4808-6ED1-5EA8-6B8B-35C1FBBEB4DD}"/>
              </a:ext>
            </a:extLst>
          </p:cNvPr>
          <p:cNvSpPr/>
          <p:nvPr/>
        </p:nvSpPr>
        <p:spPr>
          <a:xfrm>
            <a:off x="-4148951" y="-2464334"/>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03" name="AutoShape 10">
            <a:extLst>
              <a:ext uri="{FF2B5EF4-FFF2-40B4-BE49-F238E27FC236}">
                <a16:creationId xmlns:a16="http://schemas.microsoft.com/office/drawing/2014/main" id="{5636CF61-40F6-8E2A-F124-62DF0B489274}"/>
              </a:ext>
            </a:extLst>
          </p:cNvPr>
          <p:cNvSpPr/>
          <p:nvPr/>
        </p:nvSpPr>
        <p:spPr>
          <a:xfrm>
            <a:off x="-4292805" y="-2024657"/>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09" name="Group 4">
            <a:extLst>
              <a:ext uri="{FF2B5EF4-FFF2-40B4-BE49-F238E27FC236}">
                <a16:creationId xmlns:a16="http://schemas.microsoft.com/office/drawing/2014/main" id="{3AC88AE3-678F-00FA-1141-BE1059B5CFA9}"/>
              </a:ext>
            </a:extLst>
          </p:cNvPr>
          <p:cNvGrpSpPr/>
          <p:nvPr/>
        </p:nvGrpSpPr>
        <p:grpSpPr>
          <a:xfrm rot="2700000">
            <a:off x="-2693793" y="7510422"/>
            <a:ext cx="7415398" cy="3565095"/>
            <a:chOff x="0" y="0"/>
            <a:chExt cx="660400" cy="317500"/>
          </a:xfrm>
        </p:grpSpPr>
        <p:sp>
          <p:nvSpPr>
            <p:cNvPr id="110" name="Freeform 5">
              <a:extLst>
                <a:ext uri="{FF2B5EF4-FFF2-40B4-BE49-F238E27FC236}">
                  <a16:creationId xmlns:a16="http://schemas.microsoft.com/office/drawing/2014/main" id="{3B8C58DF-3D57-4252-90E4-EF01E78973FD}"/>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1" name="TextBox 6">
              <a:extLst>
                <a:ext uri="{FF2B5EF4-FFF2-40B4-BE49-F238E27FC236}">
                  <a16:creationId xmlns:a16="http://schemas.microsoft.com/office/drawing/2014/main" id="{5E39F7DC-D2BC-44C2-4E83-18485C59B3DE}"/>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12" name="Group 19">
            <a:extLst>
              <a:ext uri="{FF2B5EF4-FFF2-40B4-BE49-F238E27FC236}">
                <a16:creationId xmlns:a16="http://schemas.microsoft.com/office/drawing/2014/main" id="{31071942-3B1F-A4E6-1F23-0DE257D3E4F9}"/>
              </a:ext>
            </a:extLst>
          </p:cNvPr>
          <p:cNvGrpSpPr/>
          <p:nvPr/>
        </p:nvGrpSpPr>
        <p:grpSpPr>
          <a:xfrm rot="-2700000">
            <a:off x="14034654" y="-4091495"/>
            <a:ext cx="7415398" cy="3565095"/>
            <a:chOff x="0" y="0"/>
            <a:chExt cx="660400" cy="317500"/>
          </a:xfrm>
        </p:grpSpPr>
        <p:sp>
          <p:nvSpPr>
            <p:cNvPr id="113" name="Freeform 20">
              <a:extLst>
                <a:ext uri="{FF2B5EF4-FFF2-40B4-BE49-F238E27FC236}">
                  <a16:creationId xmlns:a16="http://schemas.microsoft.com/office/drawing/2014/main" id="{B8CF5341-D01D-70E8-13B1-4060228D8B95}"/>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4" name="TextBox 21">
              <a:extLst>
                <a:ext uri="{FF2B5EF4-FFF2-40B4-BE49-F238E27FC236}">
                  <a16:creationId xmlns:a16="http://schemas.microsoft.com/office/drawing/2014/main" id="{44201BA1-53F0-9328-F754-907AD9A9323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5" name="AutoShape 22">
            <a:extLst>
              <a:ext uri="{FF2B5EF4-FFF2-40B4-BE49-F238E27FC236}">
                <a16:creationId xmlns:a16="http://schemas.microsoft.com/office/drawing/2014/main" id="{81FB2D2E-EC08-048F-F1C4-928449E85BC1}"/>
              </a:ext>
            </a:extLst>
          </p:cNvPr>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16" name="AutoShape 23">
            <a:extLst>
              <a:ext uri="{FF2B5EF4-FFF2-40B4-BE49-F238E27FC236}">
                <a16:creationId xmlns:a16="http://schemas.microsoft.com/office/drawing/2014/main" id="{0F3BB5BE-C269-A1BC-9F62-5803F569212D}"/>
              </a:ext>
            </a:extLst>
          </p:cNvPr>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7" name="AutoShape 24">
            <a:extLst>
              <a:ext uri="{FF2B5EF4-FFF2-40B4-BE49-F238E27FC236}">
                <a16:creationId xmlns:a16="http://schemas.microsoft.com/office/drawing/2014/main" id="{7ADA7813-A901-9456-3279-579F3AA00551}"/>
              </a:ext>
            </a:extLst>
          </p:cNvPr>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18" name="AutoShape 25">
            <a:extLst>
              <a:ext uri="{FF2B5EF4-FFF2-40B4-BE49-F238E27FC236}">
                <a16:creationId xmlns:a16="http://schemas.microsoft.com/office/drawing/2014/main" id="{F35388C0-5B63-077C-AC8C-73642F7832CD}"/>
              </a:ext>
            </a:extLst>
          </p:cNvPr>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19" name="AutoShape 26">
            <a:extLst>
              <a:ext uri="{FF2B5EF4-FFF2-40B4-BE49-F238E27FC236}">
                <a16:creationId xmlns:a16="http://schemas.microsoft.com/office/drawing/2014/main" id="{AD807D8A-702F-2961-1016-F054742E2972}"/>
              </a:ext>
            </a:extLst>
          </p:cNvPr>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20" name="Group 4">
            <a:extLst>
              <a:ext uri="{FF2B5EF4-FFF2-40B4-BE49-F238E27FC236}">
                <a16:creationId xmlns:a16="http://schemas.microsoft.com/office/drawing/2014/main" id="{5832A8CC-F794-AA89-197A-7212F297E14B}"/>
              </a:ext>
            </a:extLst>
          </p:cNvPr>
          <p:cNvGrpSpPr/>
          <p:nvPr/>
        </p:nvGrpSpPr>
        <p:grpSpPr>
          <a:xfrm rot="18900000" flipH="1">
            <a:off x="13661892" y="7471744"/>
            <a:ext cx="7415398" cy="3565095"/>
            <a:chOff x="0" y="0"/>
            <a:chExt cx="660400" cy="317500"/>
          </a:xfrm>
        </p:grpSpPr>
        <p:sp>
          <p:nvSpPr>
            <p:cNvPr id="121" name="Freeform 5">
              <a:extLst>
                <a:ext uri="{FF2B5EF4-FFF2-40B4-BE49-F238E27FC236}">
                  <a16:creationId xmlns:a16="http://schemas.microsoft.com/office/drawing/2014/main" id="{DC77C92B-4B70-565E-89F3-67C1A425847A}"/>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22" name="TextBox 6">
              <a:extLst>
                <a:ext uri="{FF2B5EF4-FFF2-40B4-BE49-F238E27FC236}">
                  <a16:creationId xmlns:a16="http://schemas.microsoft.com/office/drawing/2014/main" id="{A71E2730-872F-6568-9CF6-4B600670CC0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 name="TextBox 3">
            <a:extLst>
              <a:ext uri="{FF2B5EF4-FFF2-40B4-BE49-F238E27FC236}">
                <a16:creationId xmlns:a16="http://schemas.microsoft.com/office/drawing/2014/main" id="{C97073C3-6D77-0F57-169A-62D22A4D80EC}"/>
              </a:ext>
            </a:extLst>
          </p:cNvPr>
          <p:cNvSpPr txBox="1"/>
          <p:nvPr/>
        </p:nvSpPr>
        <p:spPr>
          <a:xfrm>
            <a:off x="1485129" y="2095500"/>
            <a:ext cx="6967300" cy="705321"/>
          </a:xfrm>
          <a:prstGeom prst="rect">
            <a:avLst/>
          </a:prstGeom>
        </p:spPr>
        <p:txBody>
          <a:bodyPr lIns="0" tIns="0" rIns="0" bIns="0" rtlCol="0" anchor="t">
            <a:spAutoFit/>
          </a:bodyPr>
          <a:lstStyle/>
          <a:p>
            <a:pPr>
              <a:lnSpc>
                <a:spcPts val="5544"/>
              </a:lnSpc>
            </a:pPr>
            <a:r>
              <a:rPr lang="en-US" sz="5600" dirty="0">
                <a:solidFill>
                  <a:srgbClr val="227C9D"/>
                </a:solidFill>
                <a:latin typeface="Kollektif Bold"/>
              </a:rPr>
              <a:t>NODES</a:t>
            </a:r>
          </a:p>
        </p:txBody>
      </p:sp>
      <p:grpSp>
        <p:nvGrpSpPr>
          <p:cNvPr id="3" name="Group 7">
            <a:extLst>
              <a:ext uri="{FF2B5EF4-FFF2-40B4-BE49-F238E27FC236}">
                <a16:creationId xmlns:a16="http://schemas.microsoft.com/office/drawing/2014/main" id="{E6797C6C-61B7-1894-C73E-50A459991C21}"/>
              </a:ext>
            </a:extLst>
          </p:cNvPr>
          <p:cNvGrpSpPr/>
          <p:nvPr/>
        </p:nvGrpSpPr>
        <p:grpSpPr>
          <a:xfrm>
            <a:off x="1485129" y="4076700"/>
            <a:ext cx="6046286" cy="1027869"/>
            <a:chOff x="0" y="0"/>
            <a:chExt cx="1592438" cy="270714"/>
          </a:xfrm>
        </p:grpSpPr>
        <p:sp>
          <p:nvSpPr>
            <p:cNvPr id="5" name="Freeform 8">
              <a:extLst>
                <a:ext uri="{FF2B5EF4-FFF2-40B4-BE49-F238E27FC236}">
                  <a16:creationId xmlns:a16="http://schemas.microsoft.com/office/drawing/2014/main" id="{70A0BF21-D48D-07CB-A339-0483A3BE4117}"/>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p:spPr>
          <p:txBody>
            <a:bodyPr/>
            <a:lstStyle/>
            <a:p>
              <a:endParaRPr lang="en-US"/>
            </a:p>
          </p:txBody>
        </p:sp>
        <p:sp>
          <p:nvSpPr>
            <p:cNvPr id="6" name="TextBox 9">
              <a:extLst>
                <a:ext uri="{FF2B5EF4-FFF2-40B4-BE49-F238E27FC236}">
                  <a16:creationId xmlns:a16="http://schemas.microsoft.com/office/drawing/2014/main" id="{3676D1A7-093F-B2CD-F686-B063BE9529FD}"/>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7" name="Group 10">
            <a:extLst>
              <a:ext uri="{FF2B5EF4-FFF2-40B4-BE49-F238E27FC236}">
                <a16:creationId xmlns:a16="http://schemas.microsoft.com/office/drawing/2014/main" id="{F9CAA678-D248-9E86-0502-16EF2A92B5BF}"/>
              </a:ext>
            </a:extLst>
          </p:cNvPr>
          <p:cNvGrpSpPr/>
          <p:nvPr/>
        </p:nvGrpSpPr>
        <p:grpSpPr>
          <a:xfrm>
            <a:off x="1485129" y="5342694"/>
            <a:ext cx="6046286" cy="1027869"/>
            <a:chOff x="0" y="0"/>
            <a:chExt cx="1592438" cy="270714"/>
          </a:xfrm>
        </p:grpSpPr>
        <p:sp>
          <p:nvSpPr>
            <p:cNvPr id="8" name="Freeform 11">
              <a:extLst>
                <a:ext uri="{FF2B5EF4-FFF2-40B4-BE49-F238E27FC236}">
                  <a16:creationId xmlns:a16="http://schemas.microsoft.com/office/drawing/2014/main" id="{7E3B3012-FC57-7BAE-3A7F-EC1D46E938E9}"/>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txBody>
            <a:bodyPr/>
            <a:lstStyle/>
            <a:p>
              <a:endParaRPr lang="en-US"/>
            </a:p>
          </p:txBody>
        </p:sp>
        <p:sp>
          <p:nvSpPr>
            <p:cNvPr id="9" name="TextBox 12">
              <a:extLst>
                <a:ext uri="{FF2B5EF4-FFF2-40B4-BE49-F238E27FC236}">
                  <a16:creationId xmlns:a16="http://schemas.microsoft.com/office/drawing/2014/main" id="{5376D6C6-ED3B-611F-3756-10829897A6C3}"/>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0" name="Group 13">
            <a:extLst>
              <a:ext uri="{FF2B5EF4-FFF2-40B4-BE49-F238E27FC236}">
                <a16:creationId xmlns:a16="http://schemas.microsoft.com/office/drawing/2014/main" id="{8A4399A9-41B0-E64D-6DE6-B2DBF2D9A4A5}"/>
              </a:ext>
            </a:extLst>
          </p:cNvPr>
          <p:cNvGrpSpPr/>
          <p:nvPr/>
        </p:nvGrpSpPr>
        <p:grpSpPr>
          <a:xfrm>
            <a:off x="1485129" y="6608688"/>
            <a:ext cx="6046286" cy="1027869"/>
            <a:chOff x="0" y="0"/>
            <a:chExt cx="1592438" cy="270714"/>
          </a:xfrm>
        </p:grpSpPr>
        <p:sp>
          <p:nvSpPr>
            <p:cNvPr id="11" name="Freeform 14">
              <a:extLst>
                <a:ext uri="{FF2B5EF4-FFF2-40B4-BE49-F238E27FC236}">
                  <a16:creationId xmlns:a16="http://schemas.microsoft.com/office/drawing/2014/main" id="{D99C166B-1553-E95D-8CBC-5505658E2F7C}"/>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p:spPr>
          <p:txBody>
            <a:bodyPr/>
            <a:lstStyle/>
            <a:p>
              <a:endParaRPr lang="en-US"/>
            </a:p>
          </p:txBody>
        </p:sp>
        <p:sp>
          <p:nvSpPr>
            <p:cNvPr id="12" name="TextBox 15">
              <a:extLst>
                <a:ext uri="{FF2B5EF4-FFF2-40B4-BE49-F238E27FC236}">
                  <a16:creationId xmlns:a16="http://schemas.microsoft.com/office/drawing/2014/main" id="{ACCE7719-021D-36E2-4D1A-012781B5F8E0}"/>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13" name="TextBox 16">
            <a:extLst>
              <a:ext uri="{FF2B5EF4-FFF2-40B4-BE49-F238E27FC236}">
                <a16:creationId xmlns:a16="http://schemas.microsoft.com/office/drawing/2014/main" id="{05E261A2-93C3-B19A-8095-86951E063A41}"/>
              </a:ext>
            </a:extLst>
          </p:cNvPr>
          <p:cNvSpPr txBox="1"/>
          <p:nvPr/>
        </p:nvSpPr>
        <p:spPr>
          <a:xfrm>
            <a:off x="1828699" y="4354097"/>
            <a:ext cx="5311909"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AUTHOR</a:t>
            </a:r>
          </a:p>
        </p:txBody>
      </p:sp>
      <p:sp>
        <p:nvSpPr>
          <p:cNvPr id="14" name="TextBox 17">
            <a:extLst>
              <a:ext uri="{FF2B5EF4-FFF2-40B4-BE49-F238E27FC236}">
                <a16:creationId xmlns:a16="http://schemas.microsoft.com/office/drawing/2014/main" id="{5282F3E6-697C-2C6B-D1F2-745F219F694F}"/>
              </a:ext>
            </a:extLst>
          </p:cNvPr>
          <p:cNvSpPr txBox="1"/>
          <p:nvPr/>
        </p:nvSpPr>
        <p:spPr>
          <a:xfrm>
            <a:off x="1828699" y="5620091"/>
            <a:ext cx="5311909"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PAPER</a:t>
            </a:r>
          </a:p>
        </p:txBody>
      </p:sp>
      <p:sp>
        <p:nvSpPr>
          <p:cNvPr id="15" name="TextBox 18">
            <a:extLst>
              <a:ext uri="{FF2B5EF4-FFF2-40B4-BE49-F238E27FC236}">
                <a16:creationId xmlns:a16="http://schemas.microsoft.com/office/drawing/2014/main" id="{35DA7619-051D-B237-564D-9C12A79D46CC}"/>
              </a:ext>
            </a:extLst>
          </p:cNvPr>
          <p:cNvSpPr txBox="1"/>
          <p:nvPr/>
        </p:nvSpPr>
        <p:spPr>
          <a:xfrm>
            <a:off x="1828699" y="6886084"/>
            <a:ext cx="5311909"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03 - AFFILIATION</a:t>
            </a:r>
          </a:p>
        </p:txBody>
      </p:sp>
      <p:sp>
        <p:nvSpPr>
          <p:cNvPr id="16" name="TextBox 27">
            <a:extLst>
              <a:ext uri="{FF2B5EF4-FFF2-40B4-BE49-F238E27FC236}">
                <a16:creationId xmlns:a16="http://schemas.microsoft.com/office/drawing/2014/main" id="{12DFD7C3-39CE-1178-8DFA-2BD4A4A967BA}"/>
              </a:ext>
            </a:extLst>
          </p:cNvPr>
          <p:cNvSpPr txBox="1"/>
          <p:nvPr/>
        </p:nvSpPr>
        <p:spPr>
          <a:xfrm>
            <a:off x="1485129" y="3029414"/>
            <a:ext cx="6713943" cy="738728"/>
          </a:xfrm>
          <a:prstGeom prst="rect">
            <a:avLst/>
          </a:prstGeom>
        </p:spPr>
        <p:txBody>
          <a:bodyPr lIns="0" tIns="0" rIns="0" bIns="0" rtlCol="0" anchor="t">
            <a:spAutoFit/>
          </a:bodyPr>
          <a:lstStyle/>
          <a:p>
            <a:pPr>
              <a:lnSpc>
                <a:spcPts val="2879"/>
              </a:lnSpc>
            </a:pPr>
            <a:r>
              <a:rPr lang="en-US" sz="2400" dirty="0">
                <a:solidFill>
                  <a:srgbClr val="545454"/>
                </a:solidFill>
                <a:latin typeface="DM Sans"/>
              </a:rPr>
              <a:t>Nodes could represent people, locations, devices, etc.</a:t>
            </a:r>
          </a:p>
        </p:txBody>
      </p:sp>
      <p:sp>
        <p:nvSpPr>
          <p:cNvPr id="17" name="TextBox 3">
            <a:extLst>
              <a:ext uri="{FF2B5EF4-FFF2-40B4-BE49-F238E27FC236}">
                <a16:creationId xmlns:a16="http://schemas.microsoft.com/office/drawing/2014/main" id="{7D94DBA6-A9A7-ACF1-75EE-F53DC5045986}"/>
              </a:ext>
            </a:extLst>
          </p:cNvPr>
          <p:cNvSpPr txBox="1"/>
          <p:nvPr/>
        </p:nvSpPr>
        <p:spPr>
          <a:xfrm>
            <a:off x="9372600" y="2095500"/>
            <a:ext cx="6967300" cy="705321"/>
          </a:xfrm>
          <a:prstGeom prst="rect">
            <a:avLst/>
          </a:prstGeom>
        </p:spPr>
        <p:txBody>
          <a:bodyPr lIns="0" tIns="0" rIns="0" bIns="0" rtlCol="0" anchor="t">
            <a:spAutoFit/>
          </a:bodyPr>
          <a:lstStyle/>
          <a:p>
            <a:pPr>
              <a:lnSpc>
                <a:spcPts val="5544"/>
              </a:lnSpc>
            </a:pPr>
            <a:r>
              <a:rPr lang="en-US" sz="5600" dirty="0">
                <a:solidFill>
                  <a:srgbClr val="227C9D"/>
                </a:solidFill>
                <a:latin typeface="Kollektif Bold"/>
              </a:rPr>
              <a:t>EDGES</a:t>
            </a:r>
          </a:p>
        </p:txBody>
      </p:sp>
      <p:grpSp>
        <p:nvGrpSpPr>
          <p:cNvPr id="18" name="Group 7">
            <a:extLst>
              <a:ext uri="{FF2B5EF4-FFF2-40B4-BE49-F238E27FC236}">
                <a16:creationId xmlns:a16="http://schemas.microsoft.com/office/drawing/2014/main" id="{B31D3926-3D15-30EC-CFBF-BFC43C7E8D01}"/>
              </a:ext>
            </a:extLst>
          </p:cNvPr>
          <p:cNvGrpSpPr/>
          <p:nvPr/>
        </p:nvGrpSpPr>
        <p:grpSpPr>
          <a:xfrm>
            <a:off x="9372600" y="4076700"/>
            <a:ext cx="6046286" cy="1027869"/>
            <a:chOff x="0" y="0"/>
            <a:chExt cx="1592438" cy="270714"/>
          </a:xfrm>
        </p:grpSpPr>
        <p:sp>
          <p:nvSpPr>
            <p:cNvPr id="19" name="Freeform 8">
              <a:extLst>
                <a:ext uri="{FF2B5EF4-FFF2-40B4-BE49-F238E27FC236}">
                  <a16:creationId xmlns:a16="http://schemas.microsoft.com/office/drawing/2014/main" id="{14396795-7C20-8FA7-0BEF-BDF03360C9D6}"/>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p:spPr>
          <p:txBody>
            <a:bodyPr/>
            <a:lstStyle/>
            <a:p>
              <a:endParaRPr lang="en-US"/>
            </a:p>
          </p:txBody>
        </p:sp>
        <p:sp>
          <p:nvSpPr>
            <p:cNvPr id="20" name="TextBox 9">
              <a:extLst>
                <a:ext uri="{FF2B5EF4-FFF2-40B4-BE49-F238E27FC236}">
                  <a16:creationId xmlns:a16="http://schemas.microsoft.com/office/drawing/2014/main" id="{1F703BE3-5840-7444-5B8B-AAC64A798996}"/>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21" name="Group 10">
            <a:extLst>
              <a:ext uri="{FF2B5EF4-FFF2-40B4-BE49-F238E27FC236}">
                <a16:creationId xmlns:a16="http://schemas.microsoft.com/office/drawing/2014/main" id="{10E1E50D-374B-6018-199A-175E11CB21D9}"/>
              </a:ext>
            </a:extLst>
          </p:cNvPr>
          <p:cNvGrpSpPr/>
          <p:nvPr/>
        </p:nvGrpSpPr>
        <p:grpSpPr>
          <a:xfrm>
            <a:off x="9372600" y="5342694"/>
            <a:ext cx="6046286" cy="1027869"/>
            <a:chOff x="0" y="0"/>
            <a:chExt cx="1592438" cy="270714"/>
          </a:xfrm>
        </p:grpSpPr>
        <p:sp>
          <p:nvSpPr>
            <p:cNvPr id="24" name="Freeform 11">
              <a:extLst>
                <a:ext uri="{FF2B5EF4-FFF2-40B4-BE49-F238E27FC236}">
                  <a16:creationId xmlns:a16="http://schemas.microsoft.com/office/drawing/2014/main" id="{084C0A35-49AB-7B41-79B7-67FDAB52EC34}"/>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txBody>
            <a:bodyPr/>
            <a:lstStyle/>
            <a:p>
              <a:endParaRPr lang="en-US"/>
            </a:p>
          </p:txBody>
        </p:sp>
        <p:sp>
          <p:nvSpPr>
            <p:cNvPr id="26" name="TextBox 12">
              <a:extLst>
                <a:ext uri="{FF2B5EF4-FFF2-40B4-BE49-F238E27FC236}">
                  <a16:creationId xmlns:a16="http://schemas.microsoft.com/office/drawing/2014/main" id="{AA822165-6682-BDB2-6EFE-0463CA6582FE}"/>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27" name="Group 13">
            <a:extLst>
              <a:ext uri="{FF2B5EF4-FFF2-40B4-BE49-F238E27FC236}">
                <a16:creationId xmlns:a16="http://schemas.microsoft.com/office/drawing/2014/main" id="{27C5B665-953A-1383-E78E-8872594D1C7A}"/>
              </a:ext>
            </a:extLst>
          </p:cNvPr>
          <p:cNvGrpSpPr/>
          <p:nvPr/>
        </p:nvGrpSpPr>
        <p:grpSpPr>
          <a:xfrm>
            <a:off x="9372600" y="6608688"/>
            <a:ext cx="6046286" cy="1027869"/>
            <a:chOff x="0" y="0"/>
            <a:chExt cx="1592438" cy="270714"/>
          </a:xfrm>
        </p:grpSpPr>
        <p:sp>
          <p:nvSpPr>
            <p:cNvPr id="28" name="Freeform 14">
              <a:extLst>
                <a:ext uri="{FF2B5EF4-FFF2-40B4-BE49-F238E27FC236}">
                  <a16:creationId xmlns:a16="http://schemas.microsoft.com/office/drawing/2014/main" id="{3C94835A-A839-A235-2005-9EA4D493D7B9}"/>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p:spPr>
          <p:txBody>
            <a:bodyPr/>
            <a:lstStyle/>
            <a:p>
              <a:endParaRPr lang="en-US"/>
            </a:p>
          </p:txBody>
        </p:sp>
        <p:sp>
          <p:nvSpPr>
            <p:cNvPr id="29" name="TextBox 15">
              <a:extLst>
                <a:ext uri="{FF2B5EF4-FFF2-40B4-BE49-F238E27FC236}">
                  <a16:creationId xmlns:a16="http://schemas.microsoft.com/office/drawing/2014/main" id="{CFC2605C-8AAC-DECE-E979-B26770CF21ED}"/>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30" name="TextBox 16">
            <a:extLst>
              <a:ext uri="{FF2B5EF4-FFF2-40B4-BE49-F238E27FC236}">
                <a16:creationId xmlns:a16="http://schemas.microsoft.com/office/drawing/2014/main" id="{7D23BDC6-89ED-CEB7-2918-F2B8C54925DC}"/>
              </a:ext>
            </a:extLst>
          </p:cNvPr>
          <p:cNvSpPr txBox="1"/>
          <p:nvPr/>
        </p:nvSpPr>
        <p:spPr>
          <a:xfrm>
            <a:off x="9716170" y="4354097"/>
            <a:ext cx="5311909"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01 - AUTHOR-PAPER</a:t>
            </a:r>
          </a:p>
        </p:txBody>
      </p:sp>
      <p:sp>
        <p:nvSpPr>
          <p:cNvPr id="31" name="TextBox 17">
            <a:extLst>
              <a:ext uri="{FF2B5EF4-FFF2-40B4-BE49-F238E27FC236}">
                <a16:creationId xmlns:a16="http://schemas.microsoft.com/office/drawing/2014/main" id="{CC1F8E04-4FE4-C4D9-7C6D-211CB969A7F1}"/>
              </a:ext>
            </a:extLst>
          </p:cNvPr>
          <p:cNvSpPr txBox="1"/>
          <p:nvPr/>
        </p:nvSpPr>
        <p:spPr>
          <a:xfrm>
            <a:off x="9716170" y="5620091"/>
            <a:ext cx="5311909"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02 - CO-AUTHORSHIP</a:t>
            </a:r>
          </a:p>
        </p:txBody>
      </p:sp>
      <p:sp>
        <p:nvSpPr>
          <p:cNvPr id="32" name="TextBox 18">
            <a:extLst>
              <a:ext uri="{FF2B5EF4-FFF2-40B4-BE49-F238E27FC236}">
                <a16:creationId xmlns:a16="http://schemas.microsoft.com/office/drawing/2014/main" id="{48BA0E08-56DC-12F6-0B24-0FB6057EEE4B}"/>
              </a:ext>
            </a:extLst>
          </p:cNvPr>
          <p:cNvSpPr txBox="1"/>
          <p:nvPr/>
        </p:nvSpPr>
        <p:spPr>
          <a:xfrm>
            <a:off x="9716170" y="6886084"/>
            <a:ext cx="5311909" cy="512961"/>
          </a:xfrm>
          <a:prstGeom prst="rect">
            <a:avLst/>
          </a:prstGeom>
        </p:spPr>
        <p:txBody>
          <a:bodyPr lIns="0" tIns="0" rIns="0" bIns="0" rtlCol="0" anchor="t">
            <a:spAutoFit/>
          </a:bodyPr>
          <a:lstStyle/>
          <a:p>
            <a:pPr>
              <a:lnSpc>
                <a:spcPts val="4000"/>
              </a:lnSpc>
            </a:pPr>
            <a:r>
              <a:rPr lang="en-US" sz="4000" dirty="0">
                <a:solidFill>
                  <a:srgbClr val="FFFFFF"/>
                </a:solidFill>
                <a:latin typeface="Kollektif Bold"/>
              </a:rPr>
              <a:t>03 -</a:t>
            </a:r>
          </a:p>
        </p:txBody>
      </p:sp>
      <p:sp>
        <p:nvSpPr>
          <p:cNvPr id="33" name="TextBox 27">
            <a:extLst>
              <a:ext uri="{FF2B5EF4-FFF2-40B4-BE49-F238E27FC236}">
                <a16:creationId xmlns:a16="http://schemas.microsoft.com/office/drawing/2014/main" id="{608A58A9-A1F7-B094-89E3-3FCE4C373C6F}"/>
              </a:ext>
            </a:extLst>
          </p:cNvPr>
          <p:cNvSpPr txBox="1"/>
          <p:nvPr/>
        </p:nvSpPr>
        <p:spPr>
          <a:xfrm>
            <a:off x="9372600" y="3029414"/>
            <a:ext cx="6713943" cy="738728"/>
          </a:xfrm>
          <a:prstGeom prst="rect">
            <a:avLst/>
          </a:prstGeom>
        </p:spPr>
        <p:txBody>
          <a:bodyPr lIns="0" tIns="0" rIns="0" bIns="0" rtlCol="0" anchor="t">
            <a:spAutoFit/>
          </a:bodyPr>
          <a:lstStyle/>
          <a:p>
            <a:pPr>
              <a:lnSpc>
                <a:spcPts val="2879"/>
              </a:lnSpc>
            </a:pPr>
            <a:r>
              <a:rPr lang="en-US" sz="2400" dirty="0">
                <a:solidFill>
                  <a:srgbClr val="545454"/>
                </a:solidFill>
                <a:latin typeface="DM Sans"/>
              </a:rPr>
              <a:t>Edges represent relationships, interactions or connections between them. </a:t>
            </a:r>
          </a:p>
        </p:txBody>
      </p:sp>
    </p:spTree>
    <p:extLst>
      <p:ext uri="{BB962C8B-B14F-4D97-AF65-F5344CB8AC3E}">
        <p14:creationId xmlns:p14="http://schemas.microsoft.com/office/powerpoint/2010/main" val="310771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3">
            <a:extLst>
              <a:ext uri="{FF2B5EF4-FFF2-40B4-BE49-F238E27FC236}">
                <a16:creationId xmlns:a16="http://schemas.microsoft.com/office/drawing/2014/main" id="{EE6586DA-BC02-BDDD-DEAE-D9364B904A3D}"/>
              </a:ext>
            </a:extLst>
          </p:cNvPr>
          <p:cNvGrpSpPr/>
          <p:nvPr/>
        </p:nvGrpSpPr>
        <p:grpSpPr>
          <a:xfrm rot="2700000">
            <a:off x="-3166134" y="-4341298"/>
            <a:ext cx="7415398" cy="3565095"/>
            <a:chOff x="0" y="0"/>
            <a:chExt cx="660400" cy="317500"/>
          </a:xfrm>
        </p:grpSpPr>
        <p:sp>
          <p:nvSpPr>
            <p:cNvPr id="97" name="Freeform 4">
              <a:extLst>
                <a:ext uri="{FF2B5EF4-FFF2-40B4-BE49-F238E27FC236}">
                  <a16:creationId xmlns:a16="http://schemas.microsoft.com/office/drawing/2014/main" id="{BEE34977-4C3D-A714-0A40-5880E0CF82A2}"/>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98" name="TextBox 5">
              <a:extLst>
                <a:ext uri="{FF2B5EF4-FFF2-40B4-BE49-F238E27FC236}">
                  <a16:creationId xmlns:a16="http://schemas.microsoft.com/office/drawing/2014/main" id="{D55D2C61-496E-B537-A9F2-9A2FCF533F5A}"/>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9" name="AutoShape 6">
            <a:extLst>
              <a:ext uri="{FF2B5EF4-FFF2-40B4-BE49-F238E27FC236}">
                <a16:creationId xmlns:a16="http://schemas.microsoft.com/office/drawing/2014/main" id="{3CE70551-E8EE-FB18-5312-A09D80EE9933}"/>
              </a:ext>
            </a:extLst>
          </p:cNvPr>
          <p:cNvSpPr/>
          <p:nvPr/>
        </p:nvSpPr>
        <p:spPr>
          <a:xfrm>
            <a:off x="-3628748" y="-3521748"/>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00" name="AutoShape 7">
            <a:extLst>
              <a:ext uri="{FF2B5EF4-FFF2-40B4-BE49-F238E27FC236}">
                <a16:creationId xmlns:a16="http://schemas.microsoft.com/office/drawing/2014/main" id="{8ED4511B-25BE-EBBC-B6F7-12723581B6A2}"/>
              </a:ext>
            </a:extLst>
          </p:cNvPr>
          <p:cNvSpPr/>
          <p:nvPr/>
        </p:nvSpPr>
        <p:spPr>
          <a:xfrm>
            <a:off x="-3842695" y="-320907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01" name="AutoShape 8">
            <a:extLst>
              <a:ext uri="{FF2B5EF4-FFF2-40B4-BE49-F238E27FC236}">
                <a16:creationId xmlns:a16="http://schemas.microsoft.com/office/drawing/2014/main" id="{3D221E77-B98D-066A-D916-6B7F96915FB8}"/>
              </a:ext>
            </a:extLst>
          </p:cNvPr>
          <p:cNvSpPr/>
          <p:nvPr/>
        </p:nvSpPr>
        <p:spPr>
          <a:xfrm>
            <a:off x="-4022296" y="-2850601"/>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02" name="AutoShape 9">
            <a:extLst>
              <a:ext uri="{FF2B5EF4-FFF2-40B4-BE49-F238E27FC236}">
                <a16:creationId xmlns:a16="http://schemas.microsoft.com/office/drawing/2014/main" id="{4D0C4808-6ED1-5EA8-6B8B-35C1FBBEB4DD}"/>
              </a:ext>
            </a:extLst>
          </p:cNvPr>
          <p:cNvSpPr/>
          <p:nvPr/>
        </p:nvSpPr>
        <p:spPr>
          <a:xfrm>
            <a:off x="-4148951" y="-2464334"/>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03" name="AutoShape 10">
            <a:extLst>
              <a:ext uri="{FF2B5EF4-FFF2-40B4-BE49-F238E27FC236}">
                <a16:creationId xmlns:a16="http://schemas.microsoft.com/office/drawing/2014/main" id="{5636CF61-40F6-8E2A-F124-62DF0B489274}"/>
              </a:ext>
            </a:extLst>
          </p:cNvPr>
          <p:cNvSpPr/>
          <p:nvPr/>
        </p:nvSpPr>
        <p:spPr>
          <a:xfrm>
            <a:off x="-4292805" y="-2024657"/>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09" name="Group 4">
            <a:extLst>
              <a:ext uri="{FF2B5EF4-FFF2-40B4-BE49-F238E27FC236}">
                <a16:creationId xmlns:a16="http://schemas.microsoft.com/office/drawing/2014/main" id="{3AC88AE3-678F-00FA-1141-BE1059B5CFA9}"/>
              </a:ext>
            </a:extLst>
          </p:cNvPr>
          <p:cNvGrpSpPr/>
          <p:nvPr/>
        </p:nvGrpSpPr>
        <p:grpSpPr>
          <a:xfrm rot="2700000">
            <a:off x="-2693793" y="7510422"/>
            <a:ext cx="7415398" cy="3565095"/>
            <a:chOff x="0" y="0"/>
            <a:chExt cx="660400" cy="317500"/>
          </a:xfrm>
        </p:grpSpPr>
        <p:sp>
          <p:nvSpPr>
            <p:cNvPr id="110" name="Freeform 5">
              <a:extLst>
                <a:ext uri="{FF2B5EF4-FFF2-40B4-BE49-F238E27FC236}">
                  <a16:creationId xmlns:a16="http://schemas.microsoft.com/office/drawing/2014/main" id="{3B8C58DF-3D57-4252-90E4-EF01E78973FD}"/>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1" name="TextBox 6">
              <a:extLst>
                <a:ext uri="{FF2B5EF4-FFF2-40B4-BE49-F238E27FC236}">
                  <a16:creationId xmlns:a16="http://schemas.microsoft.com/office/drawing/2014/main" id="{5E39F7DC-D2BC-44C2-4E83-18485C59B3DE}"/>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12" name="Group 19">
            <a:extLst>
              <a:ext uri="{FF2B5EF4-FFF2-40B4-BE49-F238E27FC236}">
                <a16:creationId xmlns:a16="http://schemas.microsoft.com/office/drawing/2014/main" id="{31071942-3B1F-A4E6-1F23-0DE257D3E4F9}"/>
              </a:ext>
            </a:extLst>
          </p:cNvPr>
          <p:cNvGrpSpPr/>
          <p:nvPr/>
        </p:nvGrpSpPr>
        <p:grpSpPr>
          <a:xfrm rot="-2700000">
            <a:off x="14034654" y="-4091495"/>
            <a:ext cx="7415398" cy="3565095"/>
            <a:chOff x="0" y="0"/>
            <a:chExt cx="660400" cy="317500"/>
          </a:xfrm>
        </p:grpSpPr>
        <p:sp>
          <p:nvSpPr>
            <p:cNvPr id="113" name="Freeform 20">
              <a:extLst>
                <a:ext uri="{FF2B5EF4-FFF2-40B4-BE49-F238E27FC236}">
                  <a16:creationId xmlns:a16="http://schemas.microsoft.com/office/drawing/2014/main" id="{B8CF5341-D01D-70E8-13B1-4060228D8B95}"/>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4" name="TextBox 21">
              <a:extLst>
                <a:ext uri="{FF2B5EF4-FFF2-40B4-BE49-F238E27FC236}">
                  <a16:creationId xmlns:a16="http://schemas.microsoft.com/office/drawing/2014/main" id="{44201BA1-53F0-9328-F754-907AD9A9323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5" name="AutoShape 22">
            <a:extLst>
              <a:ext uri="{FF2B5EF4-FFF2-40B4-BE49-F238E27FC236}">
                <a16:creationId xmlns:a16="http://schemas.microsoft.com/office/drawing/2014/main" id="{81FB2D2E-EC08-048F-F1C4-928449E85BC1}"/>
              </a:ext>
            </a:extLst>
          </p:cNvPr>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16" name="AutoShape 23">
            <a:extLst>
              <a:ext uri="{FF2B5EF4-FFF2-40B4-BE49-F238E27FC236}">
                <a16:creationId xmlns:a16="http://schemas.microsoft.com/office/drawing/2014/main" id="{0F3BB5BE-C269-A1BC-9F62-5803F569212D}"/>
              </a:ext>
            </a:extLst>
          </p:cNvPr>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7" name="AutoShape 24">
            <a:extLst>
              <a:ext uri="{FF2B5EF4-FFF2-40B4-BE49-F238E27FC236}">
                <a16:creationId xmlns:a16="http://schemas.microsoft.com/office/drawing/2014/main" id="{7ADA7813-A901-9456-3279-579F3AA00551}"/>
              </a:ext>
            </a:extLst>
          </p:cNvPr>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18" name="AutoShape 25">
            <a:extLst>
              <a:ext uri="{FF2B5EF4-FFF2-40B4-BE49-F238E27FC236}">
                <a16:creationId xmlns:a16="http://schemas.microsoft.com/office/drawing/2014/main" id="{F35388C0-5B63-077C-AC8C-73642F7832CD}"/>
              </a:ext>
            </a:extLst>
          </p:cNvPr>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19" name="AutoShape 26">
            <a:extLst>
              <a:ext uri="{FF2B5EF4-FFF2-40B4-BE49-F238E27FC236}">
                <a16:creationId xmlns:a16="http://schemas.microsoft.com/office/drawing/2014/main" id="{AD807D8A-702F-2961-1016-F054742E2972}"/>
              </a:ext>
            </a:extLst>
          </p:cNvPr>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20" name="Group 4">
            <a:extLst>
              <a:ext uri="{FF2B5EF4-FFF2-40B4-BE49-F238E27FC236}">
                <a16:creationId xmlns:a16="http://schemas.microsoft.com/office/drawing/2014/main" id="{5832A8CC-F794-AA89-197A-7212F297E14B}"/>
              </a:ext>
            </a:extLst>
          </p:cNvPr>
          <p:cNvGrpSpPr/>
          <p:nvPr/>
        </p:nvGrpSpPr>
        <p:grpSpPr>
          <a:xfrm rot="18900000" flipH="1">
            <a:off x="13661892" y="7471744"/>
            <a:ext cx="7415398" cy="3565095"/>
            <a:chOff x="0" y="0"/>
            <a:chExt cx="660400" cy="317500"/>
          </a:xfrm>
        </p:grpSpPr>
        <p:sp>
          <p:nvSpPr>
            <p:cNvPr id="121" name="Freeform 5">
              <a:extLst>
                <a:ext uri="{FF2B5EF4-FFF2-40B4-BE49-F238E27FC236}">
                  <a16:creationId xmlns:a16="http://schemas.microsoft.com/office/drawing/2014/main" id="{DC77C92B-4B70-565E-89F3-67C1A425847A}"/>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22" name="TextBox 6">
              <a:extLst>
                <a:ext uri="{FF2B5EF4-FFF2-40B4-BE49-F238E27FC236}">
                  <a16:creationId xmlns:a16="http://schemas.microsoft.com/office/drawing/2014/main" id="{A71E2730-872F-6568-9CF6-4B600670CC0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25" name="Group 24">
            <a:extLst>
              <a:ext uri="{FF2B5EF4-FFF2-40B4-BE49-F238E27FC236}">
                <a16:creationId xmlns:a16="http://schemas.microsoft.com/office/drawing/2014/main" id="{6916885A-42D0-5C24-07B4-47DEA917EDB3}"/>
              </a:ext>
            </a:extLst>
          </p:cNvPr>
          <p:cNvGrpSpPr/>
          <p:nvPr/>
        </p:nvGrpSpPr>
        <p:grpSpPr>
          <a:xfrm>
            <a:off x="5214413" y="467390"/>
            <a:ext cx="7859175" cy="1475373"/>
            <a:chOff x="3967267" y="467390"/>
            <a:chExt cx="7859175" cy="1475373"/>
          </a:xfrm>
        </p:grpSpPr>
        <p:grpSp>
          <p:nvGrpSpPr>
            <p:cNvPr id="4" name="Group 3">
              <a:extLst>
                <a:ext uri="{FF2B5EF4-FFF2-40B4-BE49-F238E27FC236}">
                  <a16:creationId xmlns:a16="http://schemas.microsoft.com/office/drawing/2014/main" id="{46EC78D7-75CD-A9EF-B434-828A56B7BF0D}"/>
                </a:ext>
              </a:extLst>
            </p:cNvPr>
            <p:cNvGrpSpPr/>
            <p:nvPr/>
          </p:nvGrpSpPr>
          <p:grpSpPr>
            <a:xfrm>
              <a:off x="3967267" y="467390"/>
              <a:ext cx="1475373" cy="1475373"/>
              <a:chOff x="0" y="0"/>
              <a:chExt cx="6350000" cy="6350000"/>
            </a:xfrm>
            <a:solidFill>
              <a:srgbClr val="48CFAE"/>
            </a:solidFill>
          </p:grpSpPr>
          <p:sp>
            <p:nvSpPr>
              <p:cNvPr id="22" name="Freeform 4">
                <a:extLst>
                  <a:ext uri="{FF2B5EF4-FFF2-40B4-BE49-F238E27FC236}">
                    <a16:creationId xmlns:a16="http://schemas.microsoft.com/office/drawing/2014/main" id="{A828DDF3-AE8A-5194-7ADF-24E278A13FF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B77"/>
              </a:solidFill>
            </p:spPr>
            <p:txBody>
              <a:bodyPr/>
              <a:lstStyle/>
              <a:p>
                <a:endParaRPr lang="en-US" dirty="0"/>
              </a:p>
            </p:txBody>
          </p:sp>
        </p:grpSp>
        <p:sp>
          <p:nvSpPr>
            <p:cNvPr id="23" name="TextBox 17">
              <a:extLst>
                <a:ext uri="{FF2B5EF4-FFF2-40B4-BE49-F238E27FC236}">
                  <a16:creationId xmlns:a16="http://schemas.microsoft.com/office/drawing/2014/main" id="{B406BF09-D5FA-B014-ABA7-457B754378C7}"/>
                </a:ext>
              </a:extLst>
            </p:cNvPr>
            <p:cNvSpPr txBox="1"/>
            <p:nvPr/>
          </p:nvSpPr>
          <p:spPr>
            <a:xfrm>
              <a:off x="5705083" y="1040966"/>
              <a:ext cx="6121359" cy="512256"/>
            </a:xfrm>
            <a:prstGeom prst="rect">
              <a:avLst/>
            </a:prstGeom>
          </p:spPr>
          <p:txBody>
            <a:bodyPr wrap="square" lIns="0" tIns="0" rIns="0" bIns="0" rtlCol="0" anchor="t">
              <a:spAutoFit/>
            </a:bodyPr>
            <a:lstStyle/>
            <a:p>
              <a:pPr>
                <a:lnSpc>
                  <a:spcPts val="3919"/>
                </a:lnSpc>
              </a:pPr>
              <a:r>
                <a:rPr lang="en-US" sz="5600" dirty="0">
                  <a:solidFill>
                    <a:srgbClr val="FFCB77"/>
                  </a:solidFill>
                  <a:latin typeface="Kollektif Bold"/>
                </a:rPr>
                <a:t>GATHER DATA</a:t>
              </a:r>
            </a:p>
          </p:txBody>
        </p:sp>
      </p:grpSp>
      <p:grpSp>
        <p:nvGrpSpPr>
          <p:cNvPr id="2" name="Group 12">
            <a:extLst>
              <a:ext uri="{FF2B5EF4-FFF2-40B4-BE49-F238E27FC236}">
                <a16:creationId xmlns:a16="http://schemas.microsoft.com/office/drawing/2014/main" id="{B41AE86A-1569-8668-D174-9EBF01730F37}"/>
              </a:ext>
            </a:extLst>
          </p:cNvPr>
          <p:cNvGrpSpPr/>
          <p:nvPr/>
        </p:nvGrpSpPr>
        <p:grpSpPr>
          <a:xfrm rot="5400000">
            <a:off x="1198114" y="3441739"/>
            <a:ext cx="5913847" cy="4347674"/>
            <a:chOff x="0" y="0"/>
            <a:chExt cx="1736053" cy="812800"/>
          </a:xfrm>
        </p:grpSpPr>
        <p:sp>
          <p:nvSpPr>
            <p:cNvPr id="3" name="Freeform 13">
              <a:extLst>
                <a:ext uri="{FF2B5EF4-FFF2-40B4-BE49-F238E27FC236}">
                  <a16:creationId xmlns:a16="http://schemas.microsoft.com/office/drawing/2014/main" id="{A49309FE-672D-7B8C-755C-8F4BCD3115EC}"/>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FFCB77"/>
            </a:solidFill>
          </p:spPr>
          <p:txBody>
            <a:bodyPr/>
            <a:lstStyle/>
            <a:p>
              <a:endParaRPr lang="en-US"/>
            </a:p>
          </p:txBody>
        </p:sp>
        <p:sp>
          <p:nvSpPr>
            <p:cNvPr id="5" name="TextBox 14">
              <a:extLst>
                <a:ext uri="{FF2B5EF4-FFF2-40B4-BE49-F238E27FC236}">
                  <a16:creationId xmlns:a16="http://schemas.microsoft.com/office/drawing/2014/main" id="{9909BDD3-E931-BD64-634B-B47644D70357}"/>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35">
            <a:extLst>
              <a:ext uri="{FF2B5EF4-FFF2-40B4-BE49-F238E27FC236}">
                <a16:creationId xmlns:a16="http://schemas.microsoft.com/office/drawing/2014/main" id="{D03F8AC4-DD21-8BD2-4151-7E5BA688C44A}"/>
              </a:ext>
            </a:extLst>
          </p:cNvPr>
          <p:cNvSpPr txBox="1"/>
          <p:nvPr/>
        </p:nvSpPr>
        <p:spPr>
          <a:xfrm>
            <a:off x="2024365" y="4326638"/>
            <a:ext cx="4281866" cy="2196114"/>
          </a:xfrm>
          <a:prstGeom prst="rect">
            <a:avLst/>
          </a:prstGeom>
        </p:spPr>
        <p:txBody>
          <a:bodyPr wrap="square" lIns="0" tIns="0" rIns="0" bIns="0" rtlCol="0" anchor="t">
            <a:spAutoFit/>
          </a:bodyPr>
          <a:lstStyle/>
          <a:p>
            <a:pPr algn="ctr">
              <a:lnSpc>
                <a:spcPts val="4320"/>
              </a:lnSpc>
            </a:pPr>
            <a:r>
              <a:rPr lang="en-US" sz="3500" dirty="0">
                <a:solidFill>
                  <a:schemeClr val="bg1"/>
                </a:solidFill>
                <a:latin typeface="DM Sans Bold"/>
              </a:rPr>
              <a:t>What are the most appropriate data sources for your research?</a:t>
            </a:r>
          </a:p>
        </p:txBody>
      </p:sp>
      <p:grpSp>
        <p:nvGrpSpPr>
          <p:cNvPr id="7" name="Group 12">
            <a:extLst>
              <a:ext uri="{FF2B5EF4-FFF2-40B4-BE49-F238E27FC236}">
                <a16:creationId xmlns:a16="http://schemas.microsoft.com/office/drawing/2014/main" id="{96647DDC-68C2-B4B6-7592-1760E9C64BA9}"/>
              </a:ext>
            </a:extLst>
          </p:cNvPr>
          <p:cNvGrpSpPr/>
          <p:nvPr/>
        </p:nvGrpSpPr>
        <p:grpSpPr>
          <a:xfrm rot="5400000">
            <a:off x="6197447" y="3371049"/>
            <a:ext cx="5913847" cy="4347674"/>
            <a:chOff x="0" y="0"/>
            <a:chExt cx="1736053" cy="812800"/>
          </a:xfrm>
        </p:grpSpPr>
        <p:sp>
          <p:nvSpPr>
            <p:cNvPr id="8" name="Freeform 13">
              <a:extLst>
                <a:ext uri="{FF2B5EF4-FFF2-40B4-BE49-F238E27FC236}">
                  <a16:creationId xmlns:a16="http://schemas.microsoft.com/office/drawing/2014/main" id="{1F65D134-D1A8-9F80-9EAE-585BC97CD5E1}"/>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FFCB77"/>
            </a:solidFill>
          </p:spPr>
          <p:txBody>
            <a:bodyPr/>
            <a:lstStyle/>
            <a:p>
              <a:endParaRPr lang="en-US" dirty="0"/>
            </a:p>
          </p:txBody>
        </p:sp>
        <p:sp>
          <p:nvSpPr>
            <p:cNvPr id="9" name="TextBox 14">
              <a:extLst>
                <a:ext uri="{FF2B5EF4-FFF2-40B4-BE49-F238E27FC236}">
                  <a16:creationId xmlns:a16="http://schemas.microsoft.com/office/drawing/2014/main" id="{5D8E1E20-FD8B-6EE9-69CF-7BE34A4C531D}"/>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35">
            <a:extLst>
              <a:ext uri="{FF2B5EF4-FFF2-40B4-BE49-F238E27FC236}">
                <a16:creationId xmlns:a16="http://schemas.microsoft.com/office/drawing/2014/main" id="{B3AC560F-5162-E285-DCDA-D7007BE32BA0}"/>
              </a:ext>
            </a:extLst>
          </p:cNvPr>
          <p:cNvSpPr txBox="1"/>
          <p:nvPr/>
        </p:nvSpPr>
        <p:spPr>
          <a:xfrm>
            <a:off x="7040456" y="4239226"/>
            <a:ext cx="4281866" cy="2196114"/>
          </a:xfrm>
          <a:prstGeom prst="rect">
            <a:avLst/>
          </a:prstGeom>
        </p:spPr>
        <p:txBody>
          <a:bodyPr wrap="square" lIns="0" tIns="0" rIns="0" bIns="0" rtlCol="0" anchor="t">
            <a:spAutoFit/>
          </a:bodyPr>
          <a:lstStyle/>
          <a:p>
            <a:pPr algn="ctr">
              <a:lnSpc>
                <a:spcPts val="4320"/>
              </a:lnSpc>
            </a:pPr>
            <a:r>
              <a:rPr lang="en-US" sz="3500" dirty="0">
                <a:solidFill>
                  <a:schemeClr val="bg1"/>
                </a:solidFill>
                <a:latin typeface="DM Sans Bold"/>
              </a:rPr>
              <a:t>What combination of primary and secondary sources will you use?</a:t>
            </a:r>
          </a:p>
        </p:txBody>
      </p:sp>
      <p:grpSp>
        <p:nvGrpSpPr>
          <p:cNvPr id="11" name="Group 12">
            <a:extLst>
              <a:ext uri="{FF2B5EF4-FFF2-40B4-BE49-F238E27FC236}">
                <a16:creationId xmlns:a16="http://schemas.microsoft.com/office/drawing/2014/main" id="{AF11323F-D47B-5479-5AF2-0FEBC02701F9}"/>
              </a:ext>
            </a:extLst>
          </p:cNvPr>
          <p:cNvGrpSpPr/>
          <p:nvPr/>
        </p:nvGrpSpPr>
        <p:grpSpPr>
          <a:xfrm rot="5400000">
            <a:off x="11194426" y="3341400"/>
            <a:ext cx="5913847" cy="4347674"/>
            <a:chOff x="0" y="0"/>
            <a:chExt cx="1736053" cy="812800"/>
          </a:xfrm>
        </p:grpSpPr>
        <p:sp>
          <p:nvSpPr>
            <p:cNvPr id="12" name="Freeform 13">
              <a:extLst>
                <a:ext uri="{FF2B5EF4-FFF2-40B4-BE49-F238E27FC236}">
                  <a16:creationId xmlns:a16="http://schemas.microsoft.com/office/drawing/2014/main" id="{6724F6FB-F1BE-DC91-05E2-DB5FAFF504F5}"/>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FFCB77"/>
            </a:solidFill>
          </p:spPr>
          <p:txBody>
            <a:bodyPr/>
            <a:lstStyle/>
            <a:p>
              <a:endParaRPr lang="en-US"/>
            </a:p>
          </p:txBody>
        </p:sp>
        <p:sp>
          <p:nvSpPr>
            <p:cNvPr id="13" name="TextBox 14">
              <a:extLst>
                <a:ext uri="{FF2B5EF4-FFF2-40B4-BE49-F238E27FC236}">
                  <a16:creationId xmlns:a16="http://schemas.microsoft.com/office/drawing/2014/main" id="{D02EB5E0-5DFB-219B-279E-2F4E3088E723}"/>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35">
            <a:extLst>
              <a:ext uri="{FF2B5EF4-FFF2-40B4-BE49-F238E27FC236}">
                <a16:creationId xmlns:a16="http://schemas.microsoft.com/office/drawing/2014/main" id="{F90FC838-3EF1-45E9-72F4-461293EE3406}"/>
              </a:ext>
            </a:extLst>
          </p:cNvPr>
          <p:cNvSpPr txBox="1"/>
          <p:nvPr/>
        </p:nvSpPr>
        <p:spPr>
          <a:xfrm>
            <a:off x="12062371" y="4419922"/>
            <a:ext cx="4281866" cy="1644681"/>
          </a:xfrm>
          <a:prstGeom prst="rect">
            <a:avLst/>
          </a:prstGeom>
        </p:spPr>
        <p:txBody>
          <a:bodyPr wrap="square" lIns="0" tIns="0" rIns="0" bIns="0" rtlCol="0" anchor="t">
            <a:spAutoFit/>
          </a:bodyPr>
          <a:lstStyle/>
          <a:p>
            <a:pPr algn="ctr">
              <a:lnSpc>
                <a:spcPts val="4320"/>
              </a:lnSpc>
            </a:pPr>
            <a:r>
              <a:rPr lang="en-US" sz="3500" dirty="0">
                <a:solidFill>
                  <a:schemeClr val="bg1"/>
                </a:solidFill>
                <a:latin typeface="DM Sans Bold"/>
              </a:rPr>
              <a:t>What data collection methods will you employ?</a:t>
            </a:r>
          </a:p>
        </p:txBody>
      </p:sp>
      <p:sp>
        <p:nvSpPr>
          <p:cNvPr id="15" name="TextBox 36">
            <a:extLst>
              <a:ext uri="{FF2B5EF4-FFF2-40B4-BE49-F238E27FC236}">
                <a16:creationId xmlns:a16="http://schemas.microsoft.com/office/drawing/2014/main" id="{1B399337-5A77-8900-18BA-DE2E0C247336}"/>
              </a:ext>
            </a:extLst>
          </p:cNvPr>
          <p:cNvSpPr txBox="1"/>
          <p:nvPr/>
        </p:nvSpPr>
        <p:spPr>
          <a:xfrm>
            <a:off x="5053555" y="1040966"/>
            <a:ext cx="1880645" cy="577081"/>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3</a:t>
            </a:r>
            <a:endParaRPr lang="en-US" sz="2799" spc="338" dirty="0">
              <a:solidFill>
                <a:srgbClr val="FFFFFF"/>
              </a:solidFill>
              <a:latin typeface="Kollektif Bold" panose="020B0604020202020204" charset="0"/>
            </a:endParaRPr>
          </a:p>
        </p:txBody>
      </p:sp>
    </p:spTree>
    <p:extLst>
      <p:ext uri="{BB962C8B-B14F-4D97-AF65-F5344CB8AC3E}">
        <p14:creationId xmlns:p14="http://schemas.microsoft.com/office/powerpoint/2010/main" val="2990129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3369191"/>
            <a:ext cx="1475373" cy="1475373"/>
            <a:chOff x="0" y="0"/>
            <a:chExt cx="6350000" cy="6350000"/>
          </a:xfrm>
          <a:solidFill>
            <a:srgbClr val="FFCB77"/>
          </a:solidFill>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a:solidFill>
                  <a:srgbClr val="227C9D"/>
                </a:solidFill>
              </a:endParaRPr>
            </a:p>
          </p:txBody>
        </p:sp>
      </p:grpSp>
      <p:sp>
        <p:nvSpPr>
          <p:cNvPr id="5" name="TextBox 5"/>
          <p:cNvSpPr txBox="1"/>
          <p:nvPr/>
        </p:nvSpPr>
        <p:spPr>
          <a:xfrm>
            <a:off x="1028700" y="3837653"/>
            <a:ext cx="1475373" cy="481256"/>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1</a:t>
            </a:r>
          </a:p>
        </p:txBody>
      </p:sp>
      <p:grpSp>
        <p:nvGrpSpPr>
          <p:cNvPr id="6" name="Group 6"/>
          <p:cNvGrpSpPr/>
          <p:nvPr/>
        </p:nvGrpSpPr>
        <p:grpSpPr>
          <a:xfrm>
            <a:off x="1028700" y="5287125"/>
            <a:ext cx="1475373" cy="147537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CFAE"/>
            </a:solidFill>
          </p:spPr>
          <p:txBody>
            <a:bodyPr/>
            <a:lstStyle/>
            <a:p>
              <a:endParaRPr lang="en-US"/>
            </a:p>
          </p:txBody>
        </p:sp>
      </p:grpSp>
      <p:sp>
        <p:nvSpPr>
          <p:cNvPr id="8" name="TextBox 8"/>
          <p:cNvSpPr txBox="1"/>
          <p:nvPr/>
        </p:nvSpPr>
        <p:spPr>
          <a:xfrm>
            <a:off x="1028700" y="57555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2</a:t>
            </a:r>
          </a:p>
        </p:txBody>
      </p:sp>
      <p:grpSp>
        <p:nvGrpSpPr>
          <p:cNvPr id="9" name="Group 9"/>
          <p:cNvGrpSpPr/>
          <p:nvPr/>
        </p:nvGrpSpPr>
        <p:grpSpPr>
          <a:xfrm>
            <a:off x="1028700" y="7202204"/>
            <a:ext cx="1475373" cy="1475373"/>
            <a:chOff x="0" y="0"/>
            <a:chExt cx="6350000" cy="6350000"/>
          </a:xfrm>
          <a:solidFill>
            <a:srgbClr val="FE6D73"/>
          </a:solidFill>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a:p>
          </p:txBody>
        </p:sp>
      </p:grpSp>
      <p:sp>
        <p:nvSpPr>
          <p:cNvPr id="11" name="TextBox 11"/>
          <p:cNvSpPr txBox="1"/>
          <p:nvPr/>
        </p:nvSpPr>
        <p:spPr>
          <a:xfrm>
            <a:off x="1028700" y="76706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3</a:t>
            </a:r>
          </a:p>
        </p:txBody>
      </p:sp>
      <p:sp>
        <p:nvSpPr>
          <p:cNvPr id="16" name="TextBox 16"/>
          <p:cNvSpPr txBox="1"/>
          <p:nvPr/>
        </p:nvSpPr>
        <p:spPr>
          <a:xfrm>
            <a:off x="1028700" y="1519363"/>
            <a:ext cx="4799768" cy="1410643"/>
          </a:xfrm>
          <a:prstGeom prst="rect">
            <a:avLst/>
          </a:prstGeom>
        </p:spPr>
        <p:txBody>
          <a:bodyPr lIns="0" tIns="0" rIns="0" bIns="0" rtlCol="0" anchor="t">
            <a:spAutoFit/>
          </a:bodyPr>
          <a:lstStyle/>
          <a:p>
            <a:pPr>
              <a:lnSpc>
                <a:spcPts val="5544"/>
              </a:lnSpc>
            </a:pPr>
            <a:r>
              <a:rPr lang="en-US" sz="5600" dirty="0">
                <a:solidFill>
                  <a:srgbClr val="FFCB77"/>
                </a:solidFill>
                <a:latin typeface="Kollektif Bold"/>
              </a:rPr>
              <a:t>GATHER DATA</a:t>
            </a:r>
          </a:p>
        </p:txBody>
      </p:sp>
      <p:sp>
        <p:nvSpPr>
          <p:cNvPr id="17" name="TextBox 17"/>
          <p:cNvSpPr txBox="1"/>
          <p:nvPr/>
        </p:nvSpPr>
        <p:spPr>
          <a:xfrm>
            <a:off x="2789823" y="3282096"/>
            <a:ext cx="4631120" cy="663580"/>
          </a:xfrm>
          <a:prstGeom prst="rect">
            <a:avLst/>
          </a:prstGeom>
        </p:spPr>
        <p:txBody>
          <a:bodyPr wrap="square" lIns="0" tIns="0" rIns="0" bIns="0" rtlCol="0" anchor="t">
            <a:spAutoFit/>
          </a:bodyPr>
          <a:lstStyle/>
          <a:p>
            <a:pPr>
              <a:lnSpc>
                <a:spcPts val="2500"/>
              </a:lnSpc>
            </a:pPr>
            <a:r>
              <a:rPr lang="en-US" sz="2799" dirty="0">
                <a:solidFill>
                  <a:srgbClr val="FFCB77"/>
                </a:solidFill>
                <a:latin typeface="DM Sans Bold"/>
              </a:rPr>
              <a:t>ACCESS CONFERENCE PROCEEDINGS</a:t>
            </a:r>
          </a:p>
        </p:txBody>
      </p:sp>
      <p:sp>
        <p:nvSpPr>
          <p:cNvPr id="18" name="TextBox 18"/>
          <p:cNvSpPr txBox="1"/>
          <p:nvPr/>
        </p:nvSpPr>
        <p:spPr>
          <a:xfrm>
            <a:off x="2789823" y="3897995"/>
            <a:ext cx="4631120" cy="559705"/>
          </a:xfrm>
          <a:prstGeom prst="rect">
            <a:avLst/>
          </a:prstGeom>
        </p:spPr>
        <p:txBody>
          <a:bodyPr lIns="0" tIns="0" rIns="0" bIns="0" rtlCol="0" anchor="t">
            <a:spAutoFit/>
          </a:bodyPr>
          <a:lstStyle/>
          <a:p>
            <a:pPr>
              <a:lnSpc>
                <a:spcPts val="2160"/>
              </a:lnSpc>
            </a:pPr>
            <a:r>
              <a:rPr lang="en-US" dirty="0">
                <a:solidFill>
                  <a:srgbClr val="545454"/>
                </a:solidFill>
                <a:latin typeface="DM Sans"/>
              </a:rPr>
              <a:t>This involved visiting websites or platforms hosting the conference proceedings. </a:t>
            </a:r>
            <a:endParaRPr lang="en-US" sz="1800" dirty="0">
              <a:solidFill>
                <a:srgbClr val="545454"/>
              </a:solidFill>
              <a:latin typeface="DM Sans"/>
            </a:endParaRPr>
          </a:p>
        </p:txBody>
      </p:sp>
      <p:sp>
        <p:nvSpPr>
          <p:cNvPr id="19" name="TextBox 19"/>
          <p:cNvSpPr txBox="1"/>
          <p:nvPr/>
        </p:nvSpPr>
        <p:spPr>
          <a:xfrm>
            <a:off x="2789823" y="5198358"/>
            <a:ext cx="3306177" cy="477631"/>
          </a:xfrm>
          <a:prstGeom prst="rect">
            <a:avLst/>
          </a:prstGeom>
        </p:spPr>
        <p:txBody>
          <a:bodyPr wrap="square" lIns="0" tIns="0" rIns="0" bIns="0" rtlCol="0" anchor="t">
            <a:spAutoFit/>
          </a:bodyPr>
          <a:lstStyle/>
          <a:p>
            <a:pPr>
              <a:lnSpc>
                <a:spcPts val="3919"/>
              </a:lnSpc>
            </a:pPr>
            <a:r>
              <a:rPr lang="en-US" sz="2799" dirty="0">
                <a:solidFill>
                  <a:srgbClr val="48CFAE"/>
                </a:solidFill>
                <a:latin typeface="DM Sans Bold"/>
              </a:rPr>
              <a:t>EXTRACT DATA</a:t>
            </a:r>
          </a:p>
        </p:txBody>
      </p:sp>
      <p:sp>
        <p:nvSpPr>
          <p:cNvPr id="20" name="TextBox 20"/>
          <p:cNvSpPr txBox="1"/>
          <p:nvPr/>
        </p:nvSpPr>
        <p:spPr>
          <a:xfrm>
            <a:off x="2789823" y="5727314"/>
            <a:ext cx="4631120" cy="841834"/>
          </a:xfrm>
          <a:prstGeom prst="rect">
            <a:avLst/>
          </a:prstGeom>
        </p:spPr>
        <p:txBody>
          <a:bodyPr lIns="0" tIns="0" rIns="0" bIns="0" rtlCol="0" anchor="t">
            <a:spAutoFit/>
          </a:bodyPr>
          <a:lstStyle/>
          <a:p>
            <a:pPr>
              <a:lnSpc>
                <a:spcPts val="2160"/>
              </a:lnSpc>
            </a:pPr>
            <a:r>
              <a:rPr lang="en-US" sz="1800" dirty="0">
                <a:solidFill>
                  <a:srgbClr val="545454"/>
                </a:solidFill>
                <a:latin typeface="DM Sans"/>
              </a:rPr>
              <a:t>This was a manual process and extracted necessary data fields such as: Year, Paper ID, Title, Authors, Affiliations, Keywords, etc. </a:t>
            </a:r>
          </a:p>
        </p:txBody>
      </p:sp>
      <p:sp>
        <p:nvSpPr>
          <p:cNvPr id="21" name="TextBox 21"/>
          <p:cNvSpPr txBox="1"/>
          <p:nvPr/>
        </p:nvSpPr>
        <p:spPr>
          <a:xfrm>
            <a:off x="2789822" y="7113437"/>
            <a:ext cx="4449177" cy="477631"/>
          </a:xfrm>
          <a:prstGeom prst="rect">
            <a:avLst/>
          </a:prstGeom>
        </p:spPr>
        <p:txBody>
          <a:bodyPr wrap="square" lIns="0" tIns="0" rIns="0" bIns="0" rtlCol="0" anchor="t">
            <a:spAutoFit/>
          </a:bodyPr>
          <a:lstStyle/>
          <a:p>
            <a:pPr>
              <a:lnSpc>
                <a:spcPts val="3919"/>
              </a:lnSpc>
            </a:pPr>
            <a:r>
              <a:rPr lang="en-US" sz="2799" dirty="0">
                <a:solidFill>
                  <a:srgbClr val="FE6D73"/>
                </a:solidFill>
                <a:latin typeface="DM Sans Bold"/>
              </a:rPr>
              <a:t>COMPILE THE DATASET</a:t>
            </a:r>
          </a:p>
        </p:txBody>
      </p:sp>
      <p:sp>
        <p:nvSpPr>
          <p:cNvPr id="22" name="TextBox 22"/>
          <p:cNvSpPr txBox="1"/>
          <p:nvPr/>
        </p:nvSpPr>
        <p:spPr>
          <a:xfrm>
            <a:off x="2789823" y="7642393"/>
            <a:ext cx="4631120" cy="841834"/>
          </a:xfrm>
          <a:prstGeom prst="rect">
            <a:avLst/>
          </a:prstGeom>
        </p:spPr>
        <p:txBody>
          <a:bodyPr lIns="0" tIns="0" rIns="0" bIns="0" rtlCol="0" anchor="t">
            <a:spAutoFit/>
          </a:bodyPr>
          <a:lstStyle/>
          <a:p>
            <a:pPr>
              <a:lnSpc>
                <a:spcPts val="2160"/>
              </a:lnSpc>
            </a:pPr>
            <a:r>
              <a:rPr lang="en-US" dirty="0">
                <a:solidFill>
                  <a:srgbClr val="545454"/>
                </a:solidFill>
                <a:latin typeface="DM Sans"/>
              </a:rPr>
              <a:t>Organized the extracted data into a structured format using Excel or Google Sheets. </a:t>
            </a:r>
            <a:endParaRPr lang="en-US" sz="1800" dirty="0">
              <a:solidFill>
                <a:srgbClr val="545454"/>
              </a:solidFill>
              <a:latin typeface="DM Sans"/>
            </a:endParaRPr>
          </a:p>
        </p:txBody>
      </p:sp>
      <p:pic>
        <p:nvPicPr>
          <p:cNvPr id="23" name="Picture 22">
            <a:extLst>
              <a:ext uri="{FF2B5EF4-FFF2-40B4-BE49-F238E27FC236}">
                <a16:creationId xmlns:a16="http://schemas.microsoft.com/office/drawing/2014/main" id="{223B54C5-2317-E791-690B-63EEAFDC309D}"/>
              </a:ext>
            </a:extLst>
          </p:cNvPr>
          <p:cNvPicPr>
            <a:picLocks noChangeAspect="1"/>
          </p:cNvPicPr>
          <p:nvPr/>
        </p:nvPicPr>
        <p:blipFill>
          <a:blip r:embed="rId3"/>
          <a:stretch>
            <a:fillRect/>
          </a:stretch>
        </p:blipFill>
        <p:spPr>
          <a:xfrm>
            <a:off x="8889970" y="228122"/>
            <a:ext cx="5296359" cy="6835732"/>
          </a:xfrm>
          <a:prstGeom prst="rect">
            <a:avLst/>
          </a:prstGeom>
        </p:spPr>
      </p:pic>
      <p:pic>
        <p:nvPicPr>
          <p:cNvPr id="24" name="Picture 23">
            <a:extLst>
              <a:ext uri="{FF2B5EF4-FFF2-40B4-BE49-F238E27FC236}">
                <a16:creationId xmlns:a16="http://schemas.microsoft.com/office/drawing/2014/main" id="{E26ACBAB-634E-0642-D91D-373D74C8807A}"/>
              </a:ext>
            </a:extLst>
          </p:cNvPr>
          <p:cNvPicPr>
            <a:picLocks noChangeAspect="1"/>
          </p:cNvPicPr>
          <p:nvPr/>
        </p:nvPicPr>
        <p:blipFill>
          <a:blip r:embed="rId4"/>
          <a:stretch>
            <a:fillRect/>
          </a:stretch>
        </p:blipFill>
        <p:spPr>
          <a:xfrm>
            <a:off x="13108750" y="3160415"/>
            <a:ext cx="4688627" cy="6643518"/>
          </a:xfrm>
          <a:prstGeom prst="rect">
            <a:avLst/>
          </a:prstGeom>
        </p:spPr>
      </p:pic>
    </p:spTree>
    <p:extLst>
      <p:ext uri="{BB962C8B-B14F-4D97-AF65-F5344CB8AC3E}">
        <p14:creationId xmlns:p14="http://schemas.microsoft.com/office/powerpoint/2010/main" val="979912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3">
            <a:extLst>
              <a:ext uri="{FF2B5EF4-FFF2-40B4-BE49-F238E27FC236}">
                <a16:creationId xmlns:a16="http://schemas.microsoft.com/office/drawing/2014/main" id="{EE6586DA-BC02-BDDD-DEAE-D9364B904A3D}"/>
              </a:ext>
            </a:extLst>
          </p:cNvPr>
          <p:cNvGrpSpPr/>
          <p:nvPr/>
        </p:nvGrpSpPr>
        <p:grpSpPr>
          <a:xfrm rot="2700000">
            <a:off x="-3166134" y="-4341298"/>
            <a:ext cx="7415398" cy="3565095"/>
            <a:chOff x="0" y="0"/>
            <a:chExt cx="660400" cy="317500"/>
          </a:xfrm>
        </p:grpSpPr>
        <p:sp>
          <p:nvSpPr>
            <p:cNvPr id="97" name="Freeform 4">
              <a:extLst>
                <a:ext uri="{FF2B5EF4-FFF2-40B4-BE49-F238E27FC236}">
                  <a16:creationId xmlns:a16="http://schemas.microsoft.com/office/drawing/2014/main" id="{BEE34977-4C3D-A714-0A40-5880E0CF82A2}"/>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98" name="TextBox 5">
              <a:extLst>
                <a:ext uri="{FF2B5EF4-FFF2-40B4-BE49-F238E27FC236}">
                  <a16:creationId xmlns:a16="http://schemas.microsoft.com/office/drawing/2014/main" id="{D55D2C61-496E-B537-A9F2-9A2FCF533F5A}"/>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9" name="AutoShape 6">
            <a:extLst>
              <a:ext uri="{FF2B5EF4-FFF2-40B4-BE49-F238E27FC236}">
                <a16:creationId xmlns:a16="http://schemas.microsoft.com/office/drawing/2014/main" id="{3CE70551-E8EE-FB18-5312-A09D80EE9933}"/>
              </a:ext>
            </a:extLst>
          </p:cNvPr>
          <p:cNvSpPr/>
          <p:nvPr/>
        </p:nvSpPr>
        <p:spPr>
          <a:xfrm>
            <a:off x="-3628748" y="-3521748"/>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00" name="AutoShape 7">
            <a:extLst>
              <a:ext uri="{FF2B5EF4-FFF2-40B4-BE49-F238E27FC236}">
                <a16:creationId xmlns:a16="http://schemas.microsoft.com/office/drawing/2014/main" id="{8ED4511B-25BE-EBBC-B6F7-12723581B6A2}"/>
              </a:ext>
            </a:extLst>
          </p:cNvPr>
          <p:cNvSpPr/>
          <p:nvPr/>
        </p:nvSpPr>
        <p:spPr>
          <a:xfrm>
            <a:off x="-3842695" y="-320907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01" name="AutoShape 8">
            <a:extLst>
              <a:ext uri="{FF2B5EF4-FFF2-40B4-BE49-F238E27FC236}">
                <a16:creationId xmlns:a16="http://schemas.microsoft.com/office/drawing/2014/main" id="{3D221E77-B98D-066A-D916-6B7F96915FB8}"/>
              </a:ext>
            </a:extLst>
          </p:cNvPr>
          <p:cNvSpPr/>
          <p:nvPr/>
        </p:nvSpPr>
        <p:spPr>
          <a:xfrm>
            <a:off x="-4022296" y="-2850601"/>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02" name="AutoShape 9">
            <a:extLst>
              <a:ext uri="{FF2B5EF4-FFF2-40B4-BE49-F238E27FC236}">
                <a16:creationId xmlns:a16="http://schemas.microsoft.com/office/drawing/2014/main" id="{4D0C4808-6ED1-5EA8-6B8B-35C1FBBEB4DD}"/>
              </a:ext>
            </a:extLst>
          </p:cNvPr>
          <p:cNvSpPr/>
          <p:nvPr/>
        </p:nvSpPr>
        <p:spPr>
          <a:xfrm>
            <a:off x="-4148951" y="-2464334"/>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03" name="AutoShape 10">
            <a:extLst>
              <a:ext uri="{FF2B5EF4-FFF2-40B4-BE49-F238E27FC236}">
                <a16:creationId xmlns:a16="http://schemas.microsoft.com/office/drawing/2014/main" id="{5636CF61-40F6-8E2A-F124-62DF0B489274}"/>
              </a:ext>
            </a:extLst>
          </p:cNvPr>
          <p:cNvSpPr/>
          <p:nvPr/>
        </p:nvSpPr>
        <p:spPr>
          <a:xfrm>
            <a:off x="-4292805" y="-2024657"/>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09" name="Group 4">
            <a:extLst>
              <a:ext uri="{FF2B5EF4-FFF2-40B4-BE49-F238E27FC236}">
                <a16:creationId xmlns:a16="http://schemas.microsoft.com/office/drawing/2014/main" id="{3AC88AE3-678F-00FA-1141-BE1059B5CFA9}"/>
              </a:ext>
            </a:extLst>
          </p:cNvPr>
          <p:cNvGrpSpPr/>
          <p:nvPr/>
        </p:nvGrpSpPr>
        <p:grpSpPr>
          <a:xfrm rot="2700000">
            <a:off x="-2693793" y="7510422"/>
            <a:ext cx="7415398" cy="3565095"/>
            <a:chOff x="0" y="0"/>
            <a:chExt cx="660400" cy="317500"/>
          </a:xfrm>
        </p:grpSpPr>
        <p:sp>
          <p:nvSpPr>
            <p:cNvPr id="110" name="Freeform 5">
              <a:extLst>
                <a:ext uri="{FF2B5EF4-FFF2-40B4-BE49-F238E27FC236}">
                  <a16:creationId xmlns:a16="http://schemas.microsoft.com/office/drawing/2014/main" id="{3B8C58DF-3D57-4252-90E4-EF01E78973FD}"/>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1" name="TextBox 6">
              <a:extLst>
                <a:ext uri="{FF2B5EF4-FFF2-40B4-BE49-F238E27FC236}">
                  <a16:creationId xmlns:a16="http://schemas.microsoft.com/office/drawing/2014/main" id="{5E39F7DC-D2BC-44C2-4E83-18485C59B3DE}"/>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12" name="Group 19">
            <a:extLst>
              <a:ext uri="{FF2B5EF4-FFF2-40B4-BE49-F238E27FC236}">
                <a16:creationId xmlns:a16="http://schemas.microsoft.com/office/drawing/2014/main" id="{31071942-3B1F-A4E6-1F23-0DE257D3E4F9}"/>
              </a:ext>
            </a:extLst>
          </p:cNvPr>
          <p:cNvGrpSpPr/>
          <p:nvPr/>
        </p:nvGrpSpPr>
        <p:grpSpPr>
          <a:xfrm rot="-2700000">
            <a:off x="14034654" y="-4091495"/>
            <a:ext cx="7415398" cy="3565095"/>
            <a:chOff x="0" y="0"/>
            <a:chExt cx="660400" cy="317500"/>
          </a:xfrm>
        </p:grpSpPr>
        <p:sp>
          <p:nvSpPr>
            <p:cNvPr id="113" name="Freeform 20">
              <a:extLst>
                <a:ext uri="{FF2B5EF4-FFF2-40B4-BE49-F238E27FC236}">
                  <a16:creationId xmlns:a16="http://schemas.microsoft.com/office/drawing/2014/main" id="{B8CF5341-D01D-70E8-13B1-4060228D8B95}"/>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4" name="TextBox 21">
              <a:extLst>
                <a:ext uri="{FF2B5EF4-FFF2-40B4-BE49-F238E27FC236}">
                  <a16:creationId xmlns:a16="http://schemas.microsoft.com/office/drawing/2014/main" id="{44201BA1-53F0-9328-F754-907AD9A9323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5" name="AutoShape 22">
            <a:extLst>
              <a:ext uri="{FF2B5EF4-FFF2-40B4-BE49-F238E27FC236}">
                <a16:creationId xmlns:a16="http://schemas.microsoft.com/office/drawing/2014/main" id="{81FB2D2E-EC08-048F-F1C4-928449E85BC1}"/>
              </a:ext>
            </a:extLst>
          </p:cNvPr>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16" name="AutoShape 23">
            <a:extLst>
              <a:ext uri="{FF2B5EF4-FFF2-40B4-BE49-F238E27FC236}">
                <a16:creationId xmlns:a16="http://schemas.microsoft.com/office/drawing/2014/main" id="{0F3BB5BE-C269-A1BC-9F62-5803F569212D}"/>
              </a:ext>
            </a:extLst>
          </p:cNvPr>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7" name="AutoShape 24">
            <a:extLst>
              <a:ext uri="{FF2B5EF4-FFF2-40B4-BE49-F238E27FC236}">
                <a16:creationId xmlns:a16="http://schemas.microsoft.com/office/drawing/2014/main" id="{7ADA7813-A901-9456-3279-579F3AA00551}"/>
              </a:ext>
            </a:extLst>
          </p:cNvPr>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18" name="AutoShape 25">
            <a:extLst>
              <a:ext uri="{FF2B5EF4-FFF2-40B4-BE49-F238E27FC236}">
                <a16:creationId xmlns:a16="http://schemas.microsoft.com/office/drawing/2014/main" id="{F35388C0-5B63-077C-AC8C-73642F7832CD}"/>
              </a:ext>
            </a:extLst>
          </p:cNvPr>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19" name="AutoShape 26">
            <a:extLst>
              <a:ext uri="{FF2B5EF4-FFF2-40B4-BE49-F238E27FC236}">
                <a16:creationId xmlns:a16="http://schemas.microsoft.com/office/drawing/2014/main" id="{AD807D8A-702F-2961-1016-F054742E2972}"/>
              </a:ext>
            </a:extLst>
          </p:cNvPr>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20" name="Group 4">
            <a:extLst>
              <a:ext uri="{FF2B5EF4-FFF2-40B4-BE49-F238E27FC236}">
                <a16:creationId xmlns:a16="http://schemas.microsoft.com/office/drawing/2014/main" id="{5832A8CC-F794-AA89-197A-7212F297E14B}"/>
              </a:ext>
            </a:extLst>
          </p:cNvPr>
          <p:cNvGrpSpPr/>
          <p:nvPr/>
        </p:nvGrpSpPr>
        <p:grpSpPr>
          <a:xfrm rot="18900000" flipH="1">
            <a:off x="13661892" y="7471744"/>
            <a:ext cx="7415398" cy="3565095"/>
            <a:chOff x="0" y="0"/>
            <a:chExt cx="660400" cy="317500"/>
          </a:xfrm>
        </p:grpSpPr>
        <p:sp>
          <p:nvSpPr>
            <p:cNvPr id="121" name="Freeform 5">
              <a:extLst>
                <a:ext uri="{FF2B5EF4-FFF2-40B4-BE49-F238E27FC236}">
                  <a16:creationId xmlns:a16="http://schemas.microsoft.com/office/drawing/2014/main" id="{DC77C92B-4B70-565E-89F3-67C1A425847A}"/>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22" name="TextBox 6">
              <a:extLst>
                <a:ext uri="{FF2B5EF4-FFF2-40B4-BE49-F238E27FC236}">
                  <a16:creationId xmlns:a16="http://schemas.microsoft.com/office/drawing/2014/main" id="{A71E2730-872F-6568-9CF6-4B600670CC0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2" name="Group 1">
            <a:extLst>
              <a:ext uri="{FF2B5EF4-FFF2-40B4-BE49-F238E27FC236}">
                <a16:creationId xmlns:a16="http://schemas.microsoft.com/office/drawing/2014/main" id="{17DD682E-54AD-7392-8251-ABE7CE2A83F1}"/>
              </a:ext>
            </a:extLst>
          </p:cNvPr>
          <p:cNvGrpSpPr/>
          <p:nvPr/>
        </p:nvGrpSpPr>
        <p:grpSpPr>
          <a:xfrm>
            <a:off x="4112889" y="467390"/>
            <a:ext cx="10062222" cy="1475373"/>
            <a:chOff x="3048000" y="467390"/>
            <a:chExt cx="10062222" cy="1475373"/>
          </a:xfrm>
        </p:grpSpPr>
        <p:grpSp>
          <p:nvGrpSpPr>
            <p:cNvPr id="4" name="Group 3">
              <a:extLst>
                <a:ext uri="{FF2B5EF4-FFF2-40B4-BE49-F238E27FC236}">
                  <a16:creationId xmlns:a16="http://schemas.microsoft.com/office/drawing/2014/main" id="{46EC78D7-75CD-A9EF-B434-828A56B7BF0D}"/>
                </a:ext>
              </a:extLst>
            </p:cNvPr>
            <p:cNvGrpSpPr/>
            <p:nvPr/>
          </p:nvGrpSpPr>
          <p:grpSpPr>
            <a:xfrm>
              <a:off x="3048000" y="467390"/>
              <a:ext cx="1475373" cy="1475373"/>
              <a:chOff x="0" y="0"/>
              <a:chExt cx="6350000" cy="6350000"/>
            </a:xfrm>
            <a:solidFill>
              <a:srgbClr val="48CFAE"/>
            </a:solidFill>
          </p:grpSpPr>
          <p:sp>
            <p:nvSpPr>
              <p:cNvPr id="22" name="Freeform 4">
                <a:extLst>
                  <a:ext uri="{FF2B5EF4-FFF2-40B4-BE49-F238E27FC236}">
                    <a16:creationId xmlns:a16="http://schemas.microsoft.com/office/drawing/2014/main" id="{A828DDF3-AE8A-5194-7ADF-24E278A13FF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7C9D"/>
              </a:solidFill>
            </p:spPr>
            <p:txBody>
              <a:bodyPr/>
              <a:lstStyle/>
              <a:p>
                <a:endParaRPr lang="en-US" dirty="0"/>
              </a:p>
            </p:txBody>
          </p:sp>
        </p:grpSp>
        <p:sp>
          <p:nvSpPr>
            <p:cNvPr id="23" name="TextBox 17">
              <a:extLst>
                <a:ext uri="{FF2B5EF4-FFF2-40B4-BE49-F238E27FC236}">
                  <a16:creationId xmlns:a16="http://schemas.microsoft.com/office/drawing/2014/main" id="{B406BF09-D5FA-B014-ABA7-457B754378C7}"/>
                </a:ext>
              </a:extLst>
            </p:cNvPr>
            <p:cNvSpPr txBox="1"/>
            <p:nvPr/>
          </p:nvSpPr>
          <p:spPr>
            <a:xfrm>
              <a:off x="4785816" y="1040966"/>
              <a:ext cx="8324406" cy="512256"/>
            </a:xfrm>
            <a:prstGeom prst="rect">
              <a:avLst/>
            </a:prstGeom>
          </p:spPr>
          <p:txBody>
            <a:bodyPr wrap="square" lIns="0" tIns="0" rIns="0" bIns="0" rtlCol="0" anchor="t">
              <a:spAutoFit/>
            </a:bodyPr>
            <a:lstStyle/>
            <a:p>
              <a:pPr>
                <a:lnSpc>
                  <a:spcPts val="3919"/>
                </a:lnSpc>
              </a:pPr>
              <a:r>
                <a:rPr lang="en-US" sz="5600" dirty="0">
                  <a:solidFill>
                    <a:srgbClr val="227C9D"/>
                  </a:solidFill>
                  <a:latin typeface="Kollektif Bold"/>
                </a:rPr>
                <a:t>DATA PREPROCESSING</a:t>
              </a:r>
            </a:p>
          </p:txBody>
        </p:sp>
      </p:grpSp>
      <p:grpSp>
        <p:nvGrpSpPr>
          <p:cNvPr id="3" name="Group 12">
            <a:extLst>
              <a:ext uri="{FF2B5EF4-FFF2-40B4-BE49-F238E27FC236}">
                <a16:creationId xmlns:a16="http://schemas.microsoft.com/office/drawing/2014/main" id="{9048E84D-1561-8AC7-2CCA-7451166E04BE}"/>
              </a:ext>
            </a:extLst>
          </p:cNvPr>
          <p:cNvGrpSpPr/>
          <p:nvPr/>
        </p:nvGrpSpPr>
        <p:grpSpPr>
          <a:xfrm rot="5400000">
            <a:off x="3890706" y="3441739"/>
            <a:ext cx="5913847" cy="4347674"/>
            <a:chOff x="0" y="0"/>
            <a:chExt cx="1736053" cy="812800"/>
          </a:xfrm>
        </p:grpSpPr>
        <p:sp>
          <p:nvSpPr>
            <p:cNvPr id="5" name="Freeform 13">
              <a:extLst>
                <a:ext uri="{FF2B5EF4-FFF2-40B4-BE49-F238E27FC236}">
                  <a16:creationId xmlns:a16="http://schemas.microsoft.com/office/drawing/2014/main" id="{545426E9-2A3E-12DA-0ED7-3475F2542D61}"/>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227C9D"/>
            </a:solidFill>
          </p:spPr>
          <p:txBody>
            <a:bodyPr/>
            <a:lstStyle/>
            <a:p>
              <a:endParaRPr lang="en-US" dirty="0"/>
            </a:p>
          </p:txBody>
        </p:sp>
        <p:sp>
          <p:nvSpPr>
            <p:cNvPr id="6" name="TextBox 14">
              <a:extLst>
                <a:ext uri="{FF2B5EF4-FFF2-40B4-BE49-F238E27FC236}">
                  <a16:creationId xmlns:a16="http://schemas.microsoft.com/office/drawing/2014/main" id="{ACFB55B0-977C-9A96-39D0-068A8E2EBAF8}"/>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35">
            <a:extLst>
              <a:ext uri="{FF2B5EF4-FFF2-40B4-BE49-F238E27FC236}">
                <a16:creationId xmlns:a16="http://schemas.microsoft.com/office/drawing/2014/main" id="{48011B1B-E2F2-C632-9D8B-D29AAA46E94E}"/>
              </a:ext>
            </a:extLst>
          </p:cNvPr>
          <p:cNvSpPr txBox="1"/>
          <p:nvPr/>
        </p:nvSpPr>
        <p:spPr>
          <a:xfrm>
            <a:off x="4644104" y="4411202"/>
            <a:ext cx="4281866" cy="2196114"/>
          </a:xfrm>
          <a:prstGeom prst="rect">
            <a:avLst/>
          </a:prstGeom>
        </p:spPr>
        <p:txBody>
          <a:bodyPr wrap="square" lIns="0" tIns="0" rIns="0" bIns="0" rtlCol="0" anchor="t">
            <a:spAutoFit/>
          </a:bodyPr>
          <a:lstStyle/>
          <a:p>
            <a:pPr algn="ctr">
              <a:lnSpc>
                <a:spcPts val="4320"/>
              </a:lnSpc>
            </a:pPr>
            <a:r>
              <a:rPr lang="en-US" sz="3500" dirty="0">
                <a:solidFill>
                  <a:schemeClr val="bg1"/>
                </a:solidFill>
                <a:latin typeface="DM Sans Bold"/>
              </a:rPr>
              <a:t>How will you organize and structure your data?</a:t>
            </a:r>
          </a:p>
        </p:txBody>
      </p:sp>
      <p:grpSp>
        <p:nvGrpSpPr>
          <p:cNvPr id="8" name="Group 12">
            <a:extLst>
              <a:ext uri="{FF2B5EF4-FFF2-40B4-BE49-F238E27FC236}">
                <a16:creationId xmlns:a16="http://schemas.microsoft.com/office/drawing/2014/main" id="{14C2DE89-EEF0-0DA4-F598-4E98FE5808EE}"/>
              </a:ext>
            </a:extLst>
          </p:cNvPr>
          <p:cNvGrpSpPr/>
          <p:nvPr/>
        </p:nvGrpSpPr>
        <p:grpSpPr>
          <a:xfrm rot="5400000">
            <a:off x="8890039" y="3371049"/>
            <a:ext cx="5913847" cy="4347674"/>
            <a:chOff x="0" y="0"/>
            <a:chExt cx="1736053" cy="812800"/>
          </a:xfrm>
        </p:grpSpPr>
        <p:sp>
          <p:nvSpPr>
            <p:cNvPr id="9" name="Freeform 13">
              <a:extLst>
                <a:ext uri="{FF2B5EF4-FFF2-40B4-BE49-F238E27FC236}">
                  <a16:creationId xmlns:a16="http://schemas.microsoft.com/office/drawing/2014/main" id="{D6520C0C-CBED-7D97-D431-BBE6591C2511}"/>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227C9D"/>
            </a:solidFill>
          </p:spPr>
          <p:txBody>
            <a:bodyPr/>
            <a:lstStyle/>
            <a:p>
              <a:endParaRPr lang="en-US" dirty="0"/>
            </a:p>
          </p:txBody>
        </p:sp>
        <p:sp>
          <p:nvSpPr>
            <p:cNvPr id="10" name="TextBox 14">
              <a:extLst>
                <a:ext uri="{FF2B5EF4-FFF2-40B4-BE49-F238E27FC236}">
                  <a16:creationId xmlns:a16="http://schemas.microsoft.com/office/drawing/2014/main" id="{EB48D5FC-7405-B1B6-A32E-253ED887ECB1}"/>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35">
            <a:extLst>
              <a:ext uri="{FF2B5EF4-FFF2-40B4-BE49-F238E27FC236}">
                <a16:creationId xmlns:a16="http://schemas.microsoft.com/office/drawing/2014/main" id="{488534A2-EC9F-134E-CE13-DF279F548400}"/>
              </a:ext>
            </a:extLst>
          </p:cNvPr>
          <p:cNvSpPr txBox="1"/>
          <p:nvPr/>
        </p:nvSpPr>
        <p:spPr>
          <a:xfrm>
            <a:off x="9726902" y="3885370"/>
            <a:ext cx="4281866" cy="3298980"/>
          </a:xfrm>
          <a:prstGeom prst="rect">
            <a:avLst/>
          </a:prstGeom>
        </p:spPr>
        <p:txBody>
          <a:bodyPr wrap="square" lIns="0" tIns="0" rIns="0" bIns="0" rtlCol="0" anchor="t">
            <a:spAutoFit/>
          </a:bodyPr>
          <a:lstStyle/>
          <a:p>
            <a:pPr algn="ctr">
              <a:lnSpc>
                <a:spcPts val="4320"/>
              </a:lnSpc>
            </a:pPr>
            <a:r>
              <a:rPr lang="en-US" sz="3500" dirty="0">
                <a:solidFill>
                  <a:schemeClr val="bg1"/>
                </a:solidFill>
                <a:latin typeface="DM Sans Bold"/>
              </a:rPr>
              <a:t>What data cleaning techniques will you use to identify and address errors, inconsistencies, or missing values?</a:t>
            </a:r>
          </a:p>
        </p:txBody>
      </p:sp>
      <p:sp>
        <p:nvSpPr>
          <p:cNvPr id="16" name="TextBox 36">
            <a:extLst>
              <a:ext uri="{FF2B5EF4-FFF2-40B4-BE49-F238E27FC236}">
                <a16:creationId xmlns:a16="http://schemas.microsoft.com/office/drawing/2014/main" id="{8C3B7CAF-4168-2CE3-3FD7-1353A42805E4}"/>
              </a:ext>
            </a:extLst>
          </p:cNvPr>
          <p:cNvSpPr txBox="1"/>
          <p:nvPr/>
        </p:nvSpPr>
        <p:spPr>
          <a:xfrm>
            <a:off x="3910555" y="982326"/>
            <a:ext cx="1880645" cy="579774"/>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4</a:t>
            </a:r>
            <a:endParaRPr lang="en-US" sz="2799" spc="338" dirty="0">
              <a:solidFill>
                <a:srgbClr val="FFFFFF"/>
              </a:solidFill>
              <a:latin typeface="Kollektif Bold" panose="020B0604020202020204" charset="0"/>
            </a:endParaRPr>
          </a:p>
        </p:txBody>
      </p:sp>
    </p:spTree>
    <p:extLst>
      <p:ext uri="{BB962C8B-B14F-4D97-AF65-F5344CB8AC3E}">
        <p14:creationId xmlns:p14="http://schemas.microsoft.com/office/powerpoint/2010/main" val="2142480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3369191"/>
            <a:ext cx="1475373" cy="1475373"/>
            <a:chOff x="0" y="0"/>
            <a:chExt cx="6350000" cy="6350000"/>
          </a:xfrm>
          <a:solidFill>
            <a:srgbClr val="227C9D"/>
          </a:solidFill>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a:p>
          </p:txBody>
        </p:sp>
      </p:grpSp>
      <p:sp>
        <p:nvSpPr>
          <p:cNvPr id="5" name="TextBox 5"/>
          <p:cNvSpPr txBox="1"/>
          <p:nvPr/>
        </p:nvSpPr>
        <p:spPr>
          <a:xfrm>
            <a:off x="1028700" y="3837653"/>
            <a:ext cx="1475373" cy="481256"/>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1</a:t>
            </a:r>
          </a:p>
        </p:txBody>
      </p:sp>
      <p:grpSp>
        <p:nvGrpSpPr>
          <p:cNvPr id="6" name="Group 6"/>
          <p:cNvGrpSpPr/>
          <p:nvPr/>
        </p:nvGrpSpPr>
        <p:grpSpPr>
          <a:xfrm>
            <a:off x="1028700" y="5287125"/>
            <a:ext cx="1475373" cy="147537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CFAE"/>
            </a:solidFill>
          </p:spPr>
          <p:txBody>
            <a:bodyPr/>
            <a:lstStyle/>
            <a:p>
              <a:endParaRPr lang="en-US"/>
            </a:p>
          </p:txBody>
        </p:sp>
      </p:grpSp>
      <p:sp>
        <p:nvSpPr>
          <p:cNvPr id="8" name="TextBox 8"/>
          <p:cNvSpPr txBox="1"/>
          <p:nvPr/>
        </p:nvSpPr>
        <p:spPr>
          <a:xfrm>
            <a:off x="1028700" y="57555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2</a:t>
            </a:r>
          </a:p>
        </p:txBody>
      </p:sp>
      <p:grpSp>
        <p:nvGrpSpPr>
          <p:cNvPr id="9" name="Group 9"/>
          <p:cNvGrpSpPr/>
          <p:nvPr/>
        </p:nvGrpSpPr>
        <p:grpSpPr>
          <a:xfrm>
            <a:off x="1028700" y="7202204"/>
            <a:ext cx="1475373" cy="147537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B77"/>
            </a:solidFill>
          </p:spPr>
          <p:txBody>
            <a:bodyPr/>
            <a:lstStyle/>
            <a:p>
              <a:endParaRPr lang="en-US"/>
            </a:p>
          </p:txBody>
        </p:sp>
      </p:grpSp>
      <p:sp>
        <p:nvSpPr>
          <p:cNvPr id="11" name="TextBox 11"/>
          <p:cNvSpPr txBox="1"/>
          <p:nvPr/>
        </p:nvSpPr>
        <p:spPr>
          <a:xfrm>
            <a:off x="1028700" y="76706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3</a:t>
            </a:r>
          </a:p>
        </p:txBody>
      </p:sp>
      <p:sp>
        <p:nvSpPr>
          <p:cNvPr id="16" name="TextBox 16"/>
          <p:cNvSpPr txBox="1"/>
          <p:nvPr/>
        </p:nvSpPr>
        <p:spPr>
          <a:xfrm>
            <a:off x="1028700" y="1519363"/>
            <a:ext cx="5981700" cy="1410643"/>
          </a:xfrm>
          <a:prstGeom prst="rect">
            <a:avLst/>
          </a:prstGeom>
        </p:spPr>
        <p:txBody>
          <a:bodyPr wrap="square" lIns="0" tIns="0" rIns="0" bIns="0" rtlCol="0" anchor="t">
            <a:spAutoFit/>
          </a:bodyPr>
          <a:lstStyle/>
          <a:p>
            <a:pPr>
              <a:lnSpc>
                <a:spcPts val="5544"/>
              </a:lnSpc>
            </a:pPr>
            <a:r>
              <a:rPr lang="en-US" sz="5600" dirty="0">
                <a:solidFill>
                  <a:srgbClr val="227C9D"/>
                </a:solidFill>
                <a:latin typeface="Kollektif Bold"/>
              </a:rPr>
              <a:t>DATA PREPROCESSING</a:t>
            </a:r>
          </a:p>
        </p:txBody>
      </p:sp>
      <p:sp>
        <p:nvSpPr>
          <p:cNvPr id="17" name="TextBox 17"/>
          <p:cNvSpPr txBox="1"/>
          <p:nvPr/>
        </p:nvSpPr>
        <p:spPr>
          <a:xfrm>
            <a:off x="2789823" y="3474498"/>
            <a:ext cx="4631120" cy="342979"/>
          </a:xfrm>
          <a:prstGeom prst="rect">
            <a:avLst/>
          </a:prstGeom>
        </p:spPr>
        <p:txBody>
          <a:bodyPr wrap="square" lIns="0" tIns="0" rIns="0" bIns="0" rtlCol="0" anchor="t">
            <a:spAutoFit/>
          </a:bodyPr>
          <a:lstStyle/>
          <a:p>
            <a:pPr>
              <a:lnSpc>
                <a:spcPts val="2500"/>
              </a:lnSpc>
            </a:pPr>
            <a:r>
              <a:rPr lang="en-US" sz="2799" dirty="0">
                <a:solidFill>
                  <a:srgbClr val="227C9D"/>
                </a:solidFill>
                <a:latin typeface="DM Sans Bold"/>
              </a:rPr>
              <a:t>CLEANING</a:t>
            </a:r>
          </a:p>
        </p:txBody>
      </p:sp>
      <p:sp>
        <p:nvSpPr>
          <p:cNvPr id="18" name="TextBox 18"/>
          <p:cNvSpPr txBox="1"/>
          <p:nvPr/>
        </p:nvSpPr>
        <p:spPr>
          <a:xfrm>
            <a:off x="2789823" y="3897995"/>
            <a:ext cx="4631120" cy="559705"/>
          </a:xfrm>
          <a:prstGeom prst="rect">
            <a:avLst/>
          </a:prstGeom>
        </p:spPr>
        <p:txBody>
          <a:bodyPr lIns="0" tIns="0" rIns="0" bIns="0" rtlCol="0" anchor="t">
            <a:spAutoFit/>
          </a:bodyPr>
          <a:lstStyle/>
          <a:p>
            <a:pPr>
              <a:lnSpc>
                <a:spcPts val="2160"/>
              </a:lnSpc>
            </a:pPr>
            <a:r>
              <a:rPr lang="en-US" dirty="0">
                <a:solidFill>
                  <a:srgbClr val="545454"/>
                </a:solidFill>
                <a:latin typeface="DM Sans"/>
              </a:rPr>
              <a:t>Remove duplicates, handle missing values, and standardize formats.</a:t>
            </a:r>
            <a:endParaRPr lang="en-US" sz="1800" dirty="0">
              <a:solidFill>
                <a:srgbClr val="545454"/>
              </a:solidFill>
              <a:latin typeface="DM Sans"/>
            </a:endParaRPr>
          </a:p>
        </p:txBody>
      </p:sp>
      <p:sp>
        <p:nvSpPr>
          <p:cNvPr id="19" name="TextBox 19"/>
          <p:cNvSpPr txBox="1"/>
          <p:nvPr/>
        </p:nvSpPr>
        <p:spPr>
          <a:xfrm>
            <a:off x="2789823" y="5198358"/>
            <a:ext cx="3306177" cy="477631"/>
          </a:xfrm>
          <a:prstGeom prst="rect">
            <a:avLst/>
          </a:prstGeom>
        </p:spPr>
        <p:txBody>
          <a:bodyPr wrap="square" lIns="0" tIns="0" rIns="0" bIns="0" rtlCol="0" anchor="t">
            <a:spAutoFit/>
          </a:bodyPr>
          <a:lstStyle/>
          <a:p>
            <a:pPr>
              <a:lnSpc>
                <a:spcPts val="3919"/>
              </a:lnSpc>
            </a:pPr>
            <a:r>
              <a:rPr lang="en-US" sz="2799" dirty="0">
                <a:solidFill>
                  <a:srgbClr val="48CFAE"/>
                </a:solidFill>
                <a:latin typeface="DM Sans Bold"/>
              </a:rPr>
              <a:t>FORMATTING</a:t>
            </a:r>
          </a:p>
        </p:txBody>
      </p:sp>
      <p:sp>
        <p:nvSpPr>
          <p:cNvPr id="20" name="TextBox 20"/>
          <p:cNvSpPr txBox="1"/>
          <p:nvPr/>
        </p:nvSpPr>
        <p:spPr>
          <a:xfrm>
            <a:off x="2789823" y="5727314"/>
            <a:ext cx="4631120" cy="559705"/>
          </a:xfrm>
          <a:prstGeom prst="rect">
            <a:avLst/>
          </a:prstGeom>
        </p:spPr>
        <p:txBody>
          <a:bodyPr lIns="0" tIns="0" rIns="0" bIns="0" rtlCol="0" anchor="t">
            <a:spAutoFit/>
          </a:bodyPr>
          <a:lstStyle/>
          <a:p>
            <a:pPr>
              <a:lnSpc>
                <a:spcPts val="2160"/>
              </a:lnSpc>
            </a:pPr>
            <a:r>
              <a:rPr lang="en-US" sz="1800" dirty="0">
                <a:solidFill>
                  <a:srgbClr val="545454"/>
                </a:solidFill>
                <a:latin typeface="DM Sans"/>
              </a:rPr>
              <a:t>Ensure consistency in how nodes and edges are represented.</a:t>
            </a:r>
          </a:p>
        </p:txBody>
      </p:sp>
      <p:sp>
        <p:nvSpPr>
          <p:cNvPr id="21" name="TextBox 21"/>
          <p:cNvSpPr txBox="1"/>
          <p:nvPr/>
        </p:nvSpPr>
        <p:spPr>
          <a:xfrm>
            <a:off x="2789822" y="7113437"/>
            <a:ext cx="4449177" cy="477631"/>
          </a:xfrm>
          <a:prstGeom prst="rect">
            <a:avLst/>
          </a:prstGeom>
        </p:spPr>
        <p:txBody>
          <a:bodyPr wrap="square" lIns="0" tIns="0" rIns="0" bIns="0" rtlCol="0" anchor="t">
            <a:spAutoFit/>
          </a:bodyPr>
          <a:lstStyle/>
          <a:p>
            <a:pPr>
              <a:lnSpc>
                <a:spcPts val="3919"/>
              </a:lnSpc>
            </a:pPr>
            <a:r>
              <a:rPr lang="en-US" sz="2799" dirty="0">
                <a:solidFill>
                  <a:srgbClr val="FFCB77"/>
                </a:solidFill>
                <a:latin typeface="DM Sans Bold"/>
              </a:rPr>
              <a:t>NORMALIZATION</a:t>
            </a:r>
          </a:p>
        </p:txBody>
      </p:sp>
      <p:sp>
        <p:nvSpPr>
          <p:cNvPr id="22" name="TextBox 22"/>
          <p:cNvSpPr txBox="1"/>
          <p:nvPr/>
        </p:nvSpPr>
        <p:spPr>
          <a:xfrm>
            <a:off x="2789823" y="7642393"/>
            <a:ext cx="4631120" cy="277576"/>
          </a:xfrm>
          <a:prstGeom prst="rect">
            <a:avLst/>
          </a:prstGeom>
        </p:spPr>
        <p:txBody>
          <a:bodyPr lIns="0" tIns="0" rIns="0" bIns="0" rtlCol="0" anchor="t">
            <a:spAutoFit/>
          </a:bodyPr>
          <a:lstStyle/>
          <a:p>
            <a:pPr>
              <a:lnSpc>
                <a:spcPts val="2160"/>
              </a:lnSpc>
            </a:pPr>
            <a:r>
              <a:rPr lang="en-US" dirty="0">
                <a:solidFill>
                  <a:srgbClr val="545454"/>
                </a:solidFill>
                <a:latin typeface="DM Sans"/>
              </a:rPr>
              <a:t>Normalize data if necessary for uniformity.</a:t>
            </a:r>
            <a:endParaRPr lang="en-US" sz="1800" dirty="0">
              <a:solidFill>
                <a:srgbClr val="545454"/>
              </a:solidFill>
              <a:latin typeface="DM Sans"/>
            </a:endParaRPr>
          </a:p>
        </p:txBody>
      </p:sp>
      <p:pic>
        <p:nvPicPr>
          <p:cNvPr id="14" name="Picture 13">
            <a:extLst>
              <a:ext uri="{FF2B5EF4-FFF2-40B4-BE49-F238E27FC236}">
                <a16:creationId xmlns:a16="http://schemas.microsoft.com/office/drawing/2014/main" id="{8DE377F4-7F63-D21F-31A8-0032561D0A71}"/>
              </a:ext>
            </a:extLst>
          </p:cNvPr>
          <p:cNvPicPr>
            <a:picLocks noChangeAspect="1"/>
          </p:cNvPicPr>
          <p:nvPr/>
        </p:nvPicPr>
        <p:blipFill>
          <a:blip r:embed="rId3"/>
          <a:stretch>
            <a:fillRect/>
          </a:stretch>
        </p:blipFill>
        <p:spPr>
          <a:xfrm>
            <a:off x="7706693" y="3367186"/>
            <a:ext cx="10239016" cy="5082676"/>
          </a:xfrm>
          <a:prstGeom prst="rect">
            <a:avLst/>
          </a:prstGeom>
        </p:spPr>
      </p:pic>
      <p:sp>
        <p:nvSpPr>
          <p:cNvPr id="15" name="Oval 14">
            <a:extLst>
              <a:ext uri="{FF2B5EF4-FFF2-40B4-BE49-F238E27FC236}">
                <a16:creationId xmlns:a16="http://schemas.microsoft.com/office/drawing/2014/main" id="{3CCFBA67-90A9-9659-75D9-A625B6319AED}"/>
              </a:ext>
            </a:extLst>
          </p:cNvPr>
          <p:cNvSpPr/>
          <p:nvPr/>
        </p:nvSpPr>
        <p:spPr>
          <a:xfrm>
            <a:off x="10515600" y="6024811"/>
            <a:ext cx="1295400" cy="75897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41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3">
            <a:extLst>
              <a:ext uri="{FF2B5EF4-FFF2-40B4-BE49-F238E27FC236}">
                <a16:creationId xmlns:a16="http://schemas.microsoft.com/office/drawing/2014/main" id="{EE6586DA-BC02-BDDD-DEAE-D9364B904A3D}"/>
              </a:ext>
            </a:extLst>
          </p:cNvPr>
          <p:cNvGrpSpPr/>
          <p:nvPr/>
        </p:nvGrpSpPr>
        <p:grpSpPr>
          <a:xfrm rot="2700000">
            <a:off x="-3166134" y="-4341298"/>
            <a:ext cx="7415398" cy="3565095"/>
            <a:chOff x="0" y="0"/>
            <a:chExt cx="660400" cy="317500"/>
          </a:xfrm>
        </p:grpSpPr>
        <p:sp>
          <p:nvSpPr>
            <p:cNvPr id="97" name="Freeform 4">
              <a:extLst>
                <a:ext uri="{FF2B5EF4-FFF2-40B4-BE49-F238E27FC236}">
                  <a16:creationId xmlns:a16="http://schemas.microsoft.com/office/drawing/2014/main" id="{BEE34977-4C3D-A714-0A40-5880E0CF82A2}"/>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98" name="TextBox 5">
              <a:extLst>
                <a:ext uri="{FF2B5EF4-FFF2-40B4-BE49-F238E27FC236}">
                  <a16:creationId xmlns:a16="http://schemas.microsoft.com/office/drawing/2014/main" id="{D55D2C61-496E-B537-A9F2-9A2FCF533F5A}"/>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9" name="AutoShape 6">
            <a:extLst>
              <a:ext uri="{FF2B5EF4-FFF2-40B4-BE49-F238E27FC236}">
                <a16:creationId xmlns:a16="http://schemas.microsoft.com/office/drawing/2014/main" id="{3CE70551-E8EE-FB18-5312-A09D80EE9933}"/>
              </a:ext>
            </a:extLst>
          </p:cNvPr>
          <p:cNvSpPr/>
          <p:nvPr/>
        </p:nvSpPr>
        <p:spPr>
          <a:xfrm>
            <a:off x="-3628748" y="-3521748"/>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00" name="AutoShape 7">
            <a:extLst>
              <a:ext uri="{FF2B5EF4-FFF2-40B4-BE49-F238E27FC236}">
                <a16:creationId xmlns:a16="http://schemas.microsoft.com/office/drawing/2014/main" id="{8ED4511B-25BE-EBBC-B6F7-12723581B6A2}"/>
              </a:ext>
            </a:extLst>
          </p:cNvPr>
          <p:cNvSpPr/>
          <p:nvPr/>
        </p:nvSpPr>
        <p:spPr>
          <a:xfrm>
            <a:off x="-3842695" y="-320907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01" name="AutoShape 8">
            <a:extLst>
              <a:ext uri="{FF2B5EF4-FFF2-40B4-BE49-F238E27FC236}">
                <a16:creationId xmlns:a16="http://schemas.microsoft.com/office/drawing/2014/main" id="{3D221E77-B98D-066A-D916-6B7F96915FB8}"/>
              </a:ext>
            </a:extLst>
          </p:cNvPr>
          <p:cNvSpPr/>
          <p:nvPr/>
        </p:nvSpPr>
        <p:spPr>
          <a:xfrm>
            <a:off x="-4022296" y="-2850601"/>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02" name="AutoShape 9">
            <a:extLst>
              <a:ext uri="{FF2B5EF4-FFF2-40B4-BE49-F238E27FC236}">
                <a16:creationId xmlns:a16="http://schemas.microsoft.com/office/drawing/2014/main" id="{4D0C4808-6ED1-5EA8-6B8B-35C1FBBEB4DD}"/>
              </a:ext>
            </a:extLst>
          </p:cNvPr>
          <p:cNvSpPr/>
          <p:nvPr/>
        </p:nvSpPr>
        <p:spPr>
          <a:xfrm>
            <a:off x="-4148951" y="-2464334"/>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03" name="AutoShape 10">
            <a:extLst>
              <a:ext uri="{FF2B5EF4-FFF2-40B4-BE49-F238E27FC236}">
                <a16:creationId xmlns:a16="http://schemas.microsoft.com/office/drawing/2014/main" id="{5636CF61-40F6-8E2A-F124-62DF0B489274}"/>
              </a:ext>
            </a:extLst>
          </p:cNvPr>
          <p:cNvSpPr/>
          <p:nvPr/>
        </p:nvSpPr>
        <p:spPr>
          <a:xfrm>
            <a:off x="-4292805" y="-2024657"/>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09" name="Group 4">
            <a:extLst>
              <a:ext uri="{FF2B5EF4-FFF2-40B4-BE49-F238E27FC236}">
                <a16:creationId xmlns:a16="http://schemas.microsoft.com/office/drawing/2014/main" id="{3AC88AE3-678F-00FA-1141-BE1059B5CFA9}"/>
              </a:ext>
            </a:extLst>
          </p:cNvPr>
          <p:cNvGrpSpPr/>
          <p:nvPr/>
        </p:nvGrpSpPr>
        <p:grpSpPr>
          <a:xfrm rot="2700000">
            <a:off x="-2693793" y="7510422"/>
            <a:ext cx="7415398" cy="3565095"/>
            <a:chOff x="0" y="0"/>
            <a:chExt cx="660400" cy="317500"/>
          </a:xfrm>
        </p:grpSpPr>
        <p:sp>
          <p:nvSpPr>
            <p:cNvPr id="110" name="Freeform 5">
              <a:extLst>
                <a:ext uri="{FF2B5EF4-FFF2-40B4-BE49-F238E27FC236}">
                  <a16:creationId xmlns:a16="http://schemas.microsoft.com/office/drawing/2014/main" id="{3B8C58DF-3D57-4252-90E4-EF01E78973FD}"/>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1" name="TextBox 6">
              <a:extLst>
                <a:ext uri="{FF2B5EF4-FFF2-40B4-BE49-F238E27FC236}">
                  <a16:creationId xmlns:a16="http://schemas.microsoft.com/office/drawing/2014/main" id="{5E39F7DC-D2BC-44C2-4E83-18485C59B3DE}"/>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112" name="Group 19">
            <a:extLst>
              <a:ext uri="{FF2B5EF4-FFF2-40B4-BE49-F238E27FC236}">
                <a16:creationId xmlns:a16="http://schemas.microsoft.com/office/drawing/2014/main" id="{31071942-3B1F-A4E6-1F23-0DE257D3E4F9}"/>
              </a:ext>
            </a:extLst>
          </p:cNvPr>
          <p:cNvGrpSpPr/>
          <p:nvPr/>
        </p:nvGrpSpPr>
        <p:grpSpPr>
          <a:xfrm rot="-2700000">
            <a:off x="14034654" y="-4091495"/>
            <a:ext cx="7415398" cy="3565095"/>
            <a:chOff x="0" y="0"/>
            <a:chExt cx="660400" cy="317500"/>
          </a:xfrm>
        </p:grpSpPr>
        <p:sp>
          <p:nvSpPr>
            <p:cNvPr id="113" name="Freeform 20">
              <a:extLst>
                <a:ext uri="{FF2B5EF4-FFF2-40B4-BE49-F238E27FC236}">
                  <a16:creationId xmlns:a16="http://schemas.microsoft.com/office/drawing/2014/main" id="{B8CF5341-D01D-70E8-13B1-4060228D8B95}"/>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14" name="TextBox 21">
              <a:extLst>
                <a:ext uri="{FF2B5EF4-FFF2-40B4-BE49-F238E27FC236}">
                  <a16:creationId xmlns:a16="http://schemas.microsoft.com/office/drawing/2014/main" id="{44201BA1-53F0-9328-F754-907AD9A9323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15" name="AutoShape 22">
            <a:extLst>
              <a:ext uri="{FF2B5EF4-FFF2-40B4-BE49-F238E27FC236}">
                <a16:creationId xmlns:a16="http://schemas.microsoft.com/office/drawing/2014/main" id="{81FB2D2E-EC08-048F-F1C4-928449E85BC1}"/>
              </a:ext>
            </a:extLst>
          </p:cNvPr>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16" name="AutoShape 23">
            <a:extLst>
              <a:ext uri="{FF2B5EF4-FFF2-40B4-BE49-F238E27FC236}">
                <a16:creationId xmlns:a16="http://schemas.microsoft.com/office/drawing/2014/main" id="{0F3BB5BE-C269-A1BC-9F62-5803F569212D}"/>
              </a:ext>
            </a:extLst>
          </p:cNvPr>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7" name="AutoShape 24">
            <a:extLst>
              <a:ext uri="{FF2B5EF4-FFF2-40B4-BE49-F238E27FC236}">
                <a16:creationId xmlns:a16="http://schemas.microsoft.com/office/drawing/2014/main" id="{7ADA7813-A901-9456-3279-579F3AA00551}"/>
              </a:ext>
            </a:extLst>
          </p:cNvPr>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18" name="AutoShape 25">
            <a:extLst>
              <a:ext uri="{FF2B5EF4-FFF2-40B4-BE49-F238E27FC236}">
                <a16:creationId xmlns:a16="http://schemas.microsoft.com/office/drawing/2014/main" id="{F35388C0-5B63-077C-AC8C-73642F7832CD}"/>
              </a:ext>
            </a:extLst>
          </p:cNvPr>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19" name="AutoShape 26">
            <a:extLst>
              <a:ext uri="{FF2B5EF4-FFF2-40B4-BE49-F238E27FC236}">
                <a16:creationId xmlns:a16="http://schemas.microsoft.com/office/drawing/2014/main" id="{AD807D8A-702F-2961-1016-F054742E2972}"/>
              </a:ext>
            </a:extLst>
          </p:cNvPr>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20" name="Group 4">
            <a:extLst>
              <a:ext uri="{FF2B5EF4-FFF2-40B4-BE49-F238E27FC236}">
                <a16:creationId xmlns:a16="http://schemas.microsoft.com/office/drawing/2014/main" id="{5832A8CC-F794-AA89-197A-7212F297E14B}"/>
              </a:ext>
            </a:extLst>
          </p:cNvPr>
          <p:cNvGrpSpPr/>
          <p:nvPr/>
        </p:nvGrpSpPr>
        <p:grpSpPr>
          <a:xfrm rot="18900000" flipH="1">
            <a:off x="13661892" y="7471744"/>
            <a:ext cx="7415398" cy="3565095"/>
            <a:chOff x="0" y="0"/>
            <a:chExt cx="660400" cy="317500"/>
          </a:xfrm>
        </p:grpSpPr>
        <p:sp>
          <p:nvSpPr>
            <p:cNvPr id="121" name="Freeform 5">
              <a:extLst>
                <a:ext uri="{FF2B5EF4-FFF2-40B4-BE49-F238E27FC236}">
                  <a16:creationId xmlns:a16="http://schemas.microsoft.com/office/drawing/2014/main" id="{DC77C92B-4B70-565E-89F3-67C1A425847A}"/>
                </a:ext>
              </a:extLst>
            </p:cNvPr>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22" name="TextBox 6">
              <a:extLst>
                <a:ext uri="{FF2B5EF4-FFF2-40B4-BE49-F238E27FC236}">
                  <a16:creationId xmlns:a16="http://schemas.microsoft.com/office/drawing/2014/main" id="{A71E2730-872F-6568-9CF6-4B600670CC04}"/>
                </a:ext>
              </a:extLst>
            </p:cNvPr>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2" name="Group 1">
            <a:extLst>
              <a:ext uri="{FF2B5EF4-FFF2-40B4-BE49-F238E27FC236}">
                <a16:creationId xmlns:a16="http://schemas.microsoft.com/office/drawing/2014/main" id="{9736FFF2-7356-7946-A61A-E04DB239F98B}"/>
              </a:ext>
            </a:extLst>
          </p:cNvPr>
          <p:cNvGrpSpPr/>
          <p:nvPr/>
        </p:nvGrpSpPr>
        <p:grpSpPr>
          <a:xfrm>
            <a:off x="2641874" y="467390"/>
            <a:ext cx="13512526" cy="1475373"/>
            <a:chOff x="3048000" y="467390"/>
            <a:chExt cx="13512526" cy="1475373"/>
          </a:xfrm>
        </p:grpSpPr>
        <p:grpSp>
          <p:nvGrpSpPr>
            <p:cNvPr id="4" name="Group 3">
              <a:extLst>
                <a:ext uri="{FF2B5EF4-FFF2-40B4-BE49-F238E27FC236}">
                  <a16:creationId xmlns:a16="http://schemas.microsoft.com/office/drawing/2014/main" id="{46EC78D7-75CD-A9EF-B434-828A56B7BF0D}"/>
                </a:ext>
              </a:extLst>
            </p:cNvPr>
            <p:cNvGrpSpPr/>
            <p:nvPr/>
          </p:nvGrpSpPr>
          <p:grpSpPr>
            <a:xfrm>
              <a:off x="3048000" y="467390"/>
              <a:ext cx="1475373" cy="1475373"/>
              <a:chOff x="0" y="0"/>
              <a:chExt cx="6350000" cy="6350000"/>
            </a:xfrm>
            <a:solidFill>
              <a:srgbClr val="48CFAE"/>
            </a:solidFill>
          </p:grpSpPr>
          <p:sp>
            <p:nvSpPr>
              <p:cNvPr id="22" name="Freeform 4">
                <a:extLst>
                  <a:ext uri="{FF2B5EF4-FFF2-40B4-BE49-F238E27FC236}">
                    <a16:creationId xmlns:a16="http://schemas.microsoft.com/office/drawing/2014/main" id="{A828DDF3-AE8A-5194-7ADF-24E278A13FF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dirty="0"/>
              </a:p>
            </p:txBody>
          </p:sp>
        </p:grpSp>
        <p:sp>
          <p:nvSpPr>
            <p:cNvPr id="23" name="TextBox 17">
              <a:extLst>
                <a:ext uri="{FF2B5EF4-FFF2-40B4-BE49-F238E27FC236}">
                  <a16:creationId xmlns:a16="http://schemas.microsoft.com/office/drawing/2014/main" id="{B406BF09-D5FA-B014-ABA7-457B754378C7}"/>
                </a:ext>
              </a:extLst>
            </p:cNvPr>
            <p:cNvSpPr txBox="1"/>
            <p:nvPr/>
          </p:nvSpPr>
          <p:spPr>
            <a:xfrm>
              <a:off x="4785816" y="1040966"/>
              <a:ext cx="11774710" cy="512256"/>
            </a:xfrm>
            <a:prstGeom prst="rect">
              <a:avLst/>
            </a:prstGeom>
          </p:spPr>
          <p:txBody>
            <a:bodyPr wrap="square" lIns="0" tIns="0" rIns="0" bIns="0" rtlCol="0" anchor="t">
              <a:spAutoFit/>
            </a:bodyPr>
            <a:lstStyle/>
            <a:p>
              <a:pPr>
                <a:lnSpc>
                  <a:spcPts val="3919"/>
                </a:lnSpc>
              </a:pPr>
              <a:r>
                <a:rPr lang="en-US" sz="5600" dirty="0">
                  <a:solidFill>
                    <a:srgbClr val="48CFAE"/>
                  </a:solidFill>
                  <a:latin typeface="Kollektif Bold"/>
                </a:rPr>
                <a:t>DETERMINE SOFTWARE TO USE</a:t>
              </a:r>
            </a:p>
          </p:txBody>
        </p:sp>
      </p:grpSp>
      <p:grpSp>
        <p:nvGrpSpPr>
          <p:cNvPr id="3" name="Group 12">
            <a:extLst>
              <a:ext uri="{FF2B5EF4-FFF2-40B4-BE49-F238E27FC236}">
                <a16:creationId xmlns:a16="http://schemas.microsoft.com/office/drawing/2014/main" id="{C3BF149B-0E5C-ACDA-BF61-833339CBEA6C}"/>
              </a:ext>
            </a:extLst>
          </p:cNvPr>
          <p:cNvGrpSpPr/>
          <p:nvPr/>
        </p:nvGrpSpPr>
        <p:grpSpPr>
          <a:xfrm rot="5400000">
            <a:off x="3585458" y="3288891"/>
            <a:ext cx="5913847" cy="4653370"/>
            <a:chOff x="0" y="-57150"/>
            <a:chExt cx="1736053" cy="869950"/>
          </a:xfrm>
        </p:grpSpPr>
        <p:sp>
          <p:nvSpPr>
            <p:cNvPr id="5" name="Freeform 13">
              <a:extLst>
                <a:ext uri="{FF2B5EF4-FFF2-40B4-BE49-F238E27FC236}">
                  <a16:creationId xmlns:a16="http://schemas.microsoft.com/office/drawing/2014/main" id="{85AEFAF1-F491-8D73-F43D-E62658E78071}"/>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6" name="TextBox 14">
              <a:extLst>
                <a:ext uri="{FF2B5EF4-FFF2-40B4-BE49-F238E27FC236}">
                  <a16:creationId xmlns:a16="http://schemas.microsoft.com/office/drawing/2014/main" id="{9AB2ED06-AB58-3BDA-E784-77E55FF16677}"/>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35">
            <a:extLst>
              <a:ext uri="{FF2B5EF4-FFF2-40B4-BE49-F238E27FC236}">
                <a16:creationId xmlns:a16="http://schemas.microsoft.com/office/drawing/2014/main" id="{C9A29AB4-0797-2C78-6651-A9E41A993AE9}"/>
              </a:ext>
            </a:extLst>
          </p:cNvPr>
          <p:cNvSpPr txBox="1"/>
          <p:nvPr/>
        </p:nvSpPr>
        <p:spPr>
          <a:xfrm>
            <a:off x="4344375" y="3666548"/>
            <a:ext cx="4031348" cy="3898055"/>
          </a:xfrm>
          <a:prstGeom prst="rect">
            <a:avLst/>
          </a:prstGeom>
        </p:spPr>
        <p:txBody>
          <a:bodyPr wrap="square" lIns="0" tIns="0" rIns="0" bIns="0" rtlCol="0" anchor="t">
            <a:spAutoFit/>
          </a:bodyPr>
          <a:lstStyle/>
          <a:p>
            <a:pPr algn="ctr">
              <a:lnSpc>
                <a:spcPts val="4320"/>
              </a:lnSpc>
            </a:pPr>
            <a:r>
              <a:rPr lang="en-US" sz="4800" dirty="0">
                <a:solidFill>
                  <a:srgbClr val="545454"/>
                </a:solidFill>
                <a:latin typeface="DM Sans Bold"/>
              </a:rPr>
              <a:t>What tool(s) would be appropriate based on your data and research objectives?</a:t>
            </a:r>
          </a:p>
        </p:txBody>
      </p:sp>
      <p:grpSp>
        <p:nvGrpSpPr>
          <p:cNvPr id="8" name="Group 12">
            <a:extLst>
              <a:ext uri="{FF2B5EF4-FFF2-40B4-BE49-F238E27FC236}">
                <a16:creationId xmlns:a16="http://schemas.microsoft.com/office/drawing/2014/main" id="{A22352B7-84EE-7093-E6AF-B536416EEEC9}"/>
              </a:ext>
            </a:extLst>
          </p:cNvPr>
          <p:cNvGrpSpPr/>
          <p:nvPr/>
        </p:nvGrpSpPr>
        <p:grpSpPr>
          <a:xfrm rot="5400000">
            <a:off x="8584791" y="3218201"/>
            <a:ext cx="5913847" cy="4653370"/>
            <a:chOff x="0" y="-57150"/>
            <a:chExt cx="1736053" cy="869950"/>
          </a:xfrm>
        </p:grpSpPr>
        <p:sp>
          <p:nvSpPr>
            <p:cNvPr id="9" name="Freeform 13">
              <a:extLst>
                <a:ext uri="{FF2B5EF4-FFF2-40B4-BE49-F238E27FC236}">
                  <a16:creationId xmlns:a16="http://schemas.microsoft.com/office/drawing/2014/main" id="{255AAD40-9080-733A-8BEA-1D3D53DEC21C}"/>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10" name="TextBox 14">
              <a:extLst>
                <a:ext uri="{FF2B5EF4-FFF2-40B4-BE49-F238E27FC236}">
                  <a16:creationId xmlns:a16="http://schemas.microsoft.com/office/drawing/2014/main" id="{7A9E4E72-0AF6-F13C-326F-F677C6E0519F}"/>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35">
            <a:extLst>
              <a:ext uri="{FF2B5EF4-FFF2-40B4-BE49-F238E27FC236}">
                <a16:creationId xmlns:a16="http://schemas.microsoft.com/office/drawing/2014/main" id="{CDE36BF8-EDD3-ABDF-89FE-FE3492A30A31}"/>
              </a:ext>
            </a:extLst>
          </p:cNvPr>
          <p:cNvSpPr txBox="1"/>
          <p:nvPr/>
        </p:nvSpPr>
        <p:spPr>
          <a:xfrm>
            <a:off x="9274952" y="3361012"/>
            <a:ext cx="4281866" cy="4449488"/>
          </a:xfrm>
          <a:prstGeom prst="rect">
            <a:avLst/>
          </a:prstGeom>
        </p:spPr>
        <p:txBody>
          <a:bodyPr wrap="square" lIns="0" tIns="0" rIns="0" bIns="0" rtlCol="0" anchor="t">
            <a:spAutoFit/>
          </a:bodyPr>
          <a:lstStyle/>
          <a:p>
            <a:pPr algn="ctr">
              <a:lnSpc>
                <a:spcPts val="4320"/>
              </a:lnSpc>
            </a:pPr>
            <a:r>
              <a:rPr lang="en-US" sz="4800" dirty="0">
                <a:solidFill>
                  <a:srgbClr val="545454"/>
                </a:solidFill>
                <a:latin typeface="DM Sans Bold"/>
              </a:rPr>
              <a:t>What are the key factors to consider when choosing network analysis software?</a:t>
            </a:r>
          </a:p>
        </p:txBody>
      </p:sp>
      <p:sp>
        <p:nvSpPr>
          <p:cNvPr id="16" name="TextBox 36">
            <a:extLst>
              <a:ext uri="{FF2B5EF4-FFF2-40B4-BE49-F238E27FC236}">
                <a16:creationId xmlns:a16="http://schemas.microsoft.com/office/drawing/2014/main" id="{A8C86684-5E1C-4F2F-2E60-E836857C6483}"/>
              </a:ext>
            </a:extLst>
          </p:cNvPr>
          <p:cNvSpPr txBox="1"/>
          <p:nvPr/>
        </p:nvSpPr>
        <p:spPr>
          <a:xfrm>
            <a:off x="2463937" y="1040966"/>
            <a:ext cx="1880645" cy="577081"/>
          </a:xfrm>
          <a:prstGeom prst="rect">
            <a:avLst/>
          </a:prstGeom>
        </p:spPr>
        <p:txBody>
          <a:bodyPr lIns="0" tIns="0" rIns="0" bIns="0" rtlCol="0" anchor="t">
            <a:spAutoFit/>
          </a:bodyPr>
          <a:lstStyle/>
          <a:p>
            <a:pPr algn="ctr">
              <a:lnSpc>
                <a:spcPts val="4479"/>
              </a:lnSpc>
            </a:pPr>
            <a:r>
              <a:rPr lang="en-US" sz="6000" spc="338" dirty="0">
                <a:solidFill>
                  <a:srgbClr val="FFFFFF"/>
                </a:solidFill>
                <a:latin typeface="Kollektif Bold" panose="020B0604020202020204" charset="0"/>
              </a:rPr>
              <a:t>5</a:t>
            </a:r>
            <a:endParaRPr lang="en-US" sz="2799" spc="338" dirty="0">
              <a:solidFill>
                <a:srgbClr val="FFFFFF"/>
              </a:solidFill>
              <a:latin typeface="Kollektif Bold" panose="020B0604020202020204" charset="0"/>
            </a:endParaRPr>
          </a:p>
        </p:txBody>
      </p:sp>
    </p:spTree>
    <p:extLst>
      <p:ext uri="{BB962C8B-B14F-4D97-AF65-F5344CB8AC3E}">
        <p14:creationId xmlns:p14="http://schemas.microsoft.com/office/powerpoint/2010/main" val="1748055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3369191"/>
            <a:ext cx="1475373" cy="1475373"/>
            <a:chOff x="0" y="0"/>
            <a:chExt cx="6350000" cy="6350000"/>
          </a:xfrm>
          <a:solidFill>
            <a:srgbClr val="48CFAE"/>
          </a:solidFill>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a:p>
          </p:txBody>
        </p:sp>
      </p:grpSp>
      <p:sp>
        <p:nvSpPr>
          <p:cNvPr id="5" name="TextBox 5"/>
          <p:cNvSpPr txBox="1"/>
          <p:nvPr/>
        </p:nvSpPr>
        <p:spPr>
          <a:xfrm>
            <a:off x="1028700" y="3837653"/>
            <a:ext cx="1475373" cy="481256"/>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1</a:t>
            </a:r>
          </a:p>
        </p:txBody>
      </p:sp>
      <p:grpSp>
        <p:nvGrpSpPr>
          <p:cNvPr id="6" name="Group 6"/>
          <p:cNvGrpSpPr/>
          <p:nvPr/>
        </p:nvGrpSpPr>
        <p:grpSpPr>
          <a:xfrm>
            <a:off x="1028700" y="5287125"/>
            <a:ext cx="1475373" cy="1475373"/>
            <a:chOff x="0" y="0"/>
            <a:chExt cx="6350000" cy="6350000"/>
          </a:xfrm>
          <a:solidFill>
            <a:srgbClr val="227C9D"/>
          </a:solidFill>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pFill/>
          </p:spPr>
          <p:txBody>
            <a:bodyPr/>
            <a:lstStyle/>
            <a:p>
              <a:endParaRPr lang="en-US"/>
            </a:p>
          </p:txBody>
        </p:sp>
      </p:grpSp>
      <p:sp>
        <p:nvSpPr>
          <p:cNvPr id="8" name="TextBox 8"/>
          <p:cNvSpPr txBox="1"/>
          <p:nvPr/>
        </p:nvSpPr>
        <p:spPr>
          <a:xfrm>
            <a:off x="1028700" y="57555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2</a:t>
            </a:r>
          </a:p>
        </p:txBody>
      </p:sp>
      <p:grpSp>
        <p:nvGrpSpPr>
          <p:cNvPr id="9" name="Group 9"/>
          <p:cNvGrpSpPr/>
          <p:nvPr/>
        </p:nvGrpSpPr>
        <p:grpSpPr>
          <a:xfrm>
            <a:off x="1028700" y="7202204"/>
            <a:ext cx="1475373" cy="147537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B77"/>
            </a:solidFill>
          </p:spPr>
          <p:txBody>
            <a:bodyPr/>
            <a:lstStyle/>
            <a:p>
              <a:endParaRPr lang="en-US"/>
            </a:p>
          </p:txBody>
        </p:sp>
      </p:grpSp>
      <p:sp>
        <p:nvSpPr>
          <p:cNvPr id="11" name="TextBox 11"/>
          <p:cNvSpPr txBox="1"/>
          <p:nvPr/>
        </p:nvSpPr>
        <p:spPr>
          <a:xfrm>
            <a:off x="1028700" y="76706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3</a:t>
            </a:r>
          </a:p>
        </p:txBody>
      </p:sp>
      <p:sp>
        <p:nvSpPr>
          <p:cNvPr id="16" name="TextBox 16"/>
          <p:cNvSpPr txBox="1"/>
          <p:nvPr/>
        </p:nvSpPr>
        <p:spPr>
          <a:xfrm>
            <a:off x="1028700" y="1519363"/>
            <a:ext cx="7886700" cy="1410643"/>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0" tIns="0" rIns="0" bIns="0" rtlCol="0" anchor="t">
            <a:spAutoFit/>
          </a:bodyPr>
          <a:lstStyle/>
          <a:p>
            <a:pPr>
              <a:lnSpc>
                <a:spcPts val="5544"/>
              </a:lnSpc>
            </a:pPr>
            <a:r>
              <a:rPr lang="en-US" sz="5600" dirty="0">
                <a:solidFill>
                  <a:srgbClr val="48CFAE"/>
                </a:solidFill>
                <a:latin typeface="Kollektif Bold"/>
              </a:rPr>
              <a:t>DETERMINE SOFTWARE TO USE</a:t>
            </a:r>
          </a:p>
        </p:txBody>
      </p:sp>
      <p:sp>
        <p:nvSpPr>
          <p:cNvPr id="17" name="TextBox 17"/>
          <p:cNvSpPr txBox="1"/>
          <p:nvPr/>
        </p:nvSpPr>
        <p:spPr>
          <a:xfrm>
            <a:off x="2789823" y="3474498"/>
            <a:ext cx="4631120" cy="342979"/>
          </a:xfrm>
          <a:prstGeom prst="rect">
            <a:avLst/>
          </a:prstGeom>
        </p:spPr>
        <p:txBody>
          <a:bodyPr wrap="square" lIns="0" tIns="0" rIns="0" bIns="0" rtlCol="0" anchor="t">
            <a:spAutoFit/>
          </a:bodyPr>
          <a:lstStyle/>
          <a:p>
            <a:pPr>
              <a:lnSpc>
                <a:spcPts val="2500"/>
              </a:lnSpc>
            </a:pPr>
            <a:r>
              <a:rPr lang="en-US" sz="2799" dirty="0">
                <a:solidFill>
                  <a:srgbClr val="48CFAE"/>
                </a:solidFill>
                <a:latin typeface="DM Sans Bold"/>
              </a:rPr>
              <a:t>RESEARCH TOOLS</a:t>
            </a:r>
          </a:p>
        </p:txBody>
      </p:sp>
      <p:sp>
        <p:nvSpPr>
          <p:cNvPr id="18" name="TextBox 18"/>
          <p:cNvSpPr txBox="1"/>
          <p:nvPr/>
        </p:nvSpPr>
        <p:spPr>
          <a:xfrm>
            <a:off x="2789823" y="3897995"/>
            <a:ext cx="4631120" cy="841834"/>
          </a:xfrm>
          <a:prstGeom prst="rect">
            <a:avLst/>
          </a:prstGeom>
        </p:spPr>
        <p:txBody>
          <a:bodyPr lIns="0" tIns="0" rIns="0" bIns="0" rtlCol="0" anchor="t">
            <a:spAutoFit/>
          </a:bodyPr>
          <a:lstStyle/>
          <a:p>
            <a:pPr>
              <a:lnSpc>
                <a:spcPts val="2160"/>
              </a:lnSpc>
            </a:pPr>
            <a:r>
              <a:rPr lang="en-US" dirty="0">
                <a:solidFill>
                  <a:srgbClr val="545454"/>
                </a:solidFill>
                <a:latin typeface="DM Sans"/>
              </a:rPr>
              <a:t>Consider aspects like data compatibility, ease of use, and compatibility with other tools. </a:t>
            </a:r>
            <a:endParaRPr lang="en-US" sz="1800" dirty="0">
              <a:solidFill>
                <a:srgbClr val="545454"/>
              </a:solidFill>
              <a:latin typeface="DM Sans"/>
            </a:endParaRPr>
          </a:p>
        </p:txBody>
      </p:sp>
      <p:sp>
        <p:nvSpPr>
          <p:cNvPr id="19" name="TextBox 19"/>
          <p:cNvSpPr txBox="1"/>
          <p:nvPr/>
        </p:nvSpPr>
        <p:spPr>
          <a:xfrm>
            <a:off x="2789823" y="5198358"/>
            <a:ext cx="3306177" cy="477631"/>
          </a:xfrm>
          <a:prstGeom prst="rect">
            <a:avLst/>
          </a:prstGeom>
        </p:spPr>
        <p:txBody>
          <a:bodyPr wrap="square" lIns="0" tIns="0" rIns="0" bIns="0" rtlCol="0" anchor="t">
            <a:spAutoFit/>
          </a:bodyPr>
          <a:lstStyle/>
          <a:p>
            <a:pPr>
              <a:lnSpc>
                <a:spcPts val="3919"/>
              </a:lnSpc>
            </a:pPr>
            <a:r>
              <a:rPr lang="en-US" sz="2799" dirty="0">
                <a:solidFill>
                  <a:srgbClr val="227C9D"/>
                </a:solidFill>
                <a:latin typeface="DM Sans Bold"/>
              </a:rPr>
              <a:t>TRANSFORM DATA</a:t>
            </a:r>
          </a:p>
        </p:txBody>
      </p:sp>
      <p:sp>
        <p:nvSpPr>
          <p:cNvPr id="20" name="TextBox 20"/>
          <p:cNvSpPr txBox="1"/>
          <p:nvPr/>
        </p:nvSpPr>
        <p:spPr>
          <a:xfrm>
            <a:off x="2789823" y="5727314"/>
            <a:ext cx="4631120" cy="841834"/>
          </a:xfrm>
          <a:prstGeom prst="rect">
            <a:avLst/>
          </a:prstGeom>
        </p:spPr>
        <p:txBody>
          <a:bodyPr lIns="0" tIns="0" rIns="0" bIns="0" rtlCol="0" anchor="t">
            <a:spAutoFit/>
          </a:bodyPr>
          <a:lstStyle/>
          <a:p>
            <a:pPr>
              <a:lnSpc>
                <a:spcPts val="2160"/>
              </a:lnSpc>
            </a:pPr>
            <a:r>
              <a:rPr lang="en-US" sz="1800" dirty="0">
                <a:solidFill>
                  <a:srgbClr val="545454"/>
                </a:solidFill>
                <a:latin typeface="DM Sans"/>
              </a:rPr>
              <a:t>Look into the required formats needed to use the software. Ex. Palladio requires CSVs or spreadsheets</a:t>
            </a:r>
          </a:p>
        </p:txBody>
      </p:sp>
      <p:sp>
        <p:nvSpPr>
          <p:cNvPr id="21" name="TextBox 21"/>
          <p:cNvSpPr txBox="1"/>
          <p:nvPr/>
        </p:nvSpPr>
        <p:spPr>
          <a:xfrm>
            <a:off x="2789822" y="7113437"/>
            <a:ext cx="4449177" cy="477631"/>
          </a:xfrm>
          <a:prstGeom prst="rect">
            <a:avLst/>
          </a:prstGeom>
        </p:spPr>
        <p:txBody>
          <a:bodyPr wrap="square" lIns="0" tIns="0" rIns="0" bIns="0" rtlCol="0" anchor="t">
            <a:spAutoFit/>
          </a:bodyPr>
          <a:lstStyle/>
          <a:p>
            <a:pPr>
              <a:lnSpc>
                <a:spcPts val="3919"/>
              </a:lnSpc>
            </a:pPr>
            <a:r>
              <a:rPr lang="en-US" sz="2799" dirty="0">
                <a:solidFill>
                  <a:srgbClr val="FFCB77"/>
                </a:solidFill>
                <a:latin typeface="DM Sans Bold"/>
              </a:rPr>
              <a:t>UPLOAD YOUR DATA</a:t>
            </a:r>
          </a:p>
        </p:txBody>
      </p:sp>
      <p:sp>
        <p:nvSpPr>
          <p:cNvPr id="22" name="TextBox 22"/>
          <p:cNvSpPr txBox="1"/>
          <p:nvPr/>
        </p:nvSpPr>
        <p:spPr>
          <a:xfrm>
            <a:off x="2789823" y="7642393"/>
            <a:ext cx="4631120" cy="277576"/>
          </a:xfrm>
          <a:prstGeom prst="rect">
            <a:avLst/>
          </a:prstGeom>
        </p:spPr>
        <p:txBody>
          <a:bodyPr lIns="0" tIns="0" rIns="0" bIns="0" rtlCol="0" anchor="t">
            <a:spAutoFit/>
          </a:bodyPr>
          <a:lstStyle/>
          <a:p>
            <a:pPr>
              <a:lnSpc>
                <a:spcPts val="2160"/>
              </a:lnSpc>
            </a:pPr>
            <a:r>
              <a:rPr lang="en-US" dirty="0">
                <a:solidFill>
                  <a:srgbClr val="545454"/>
                </a:solidFill>
                <a:latin typeface="DM Sans"/>
              </a:rPr>
              <a:t>Get to know the tool by playing around! </a:t>
            </a:r>
            <a:endParaRPr lang="en-US" sz="1800" dirty="0">
              <a:solidFill>
                <a:srgbClr val="545454"/>
              </a:solidFill>
              <a:latin typeface="DM Sans"/>
            </a:endParaRPr>
          </a:p>
        </p:txBody>
      </p:sp>
      <p:pic>
        <p:nvPicPr>
          <p:cNvPr id="2" name="Picture 1">
            <a:extLst>
              <a:ext uri="{FF2B5EF4-FFF2-40B4-BE49-F238E27FC236}">
                <a16:creationId xmlns:a16="http://schemas.microsoft.com/office/drawing/2014/main" id="{EFD3FACD-0410-D4A7-67C8-49117B504F99}"/>
              </a:ext>
            </a:extLst>
          </p:cNvPr>
          <p:cNvPicPr>
            <a:picLocks noChangeAspect="1"/>
          </p:cNvPicPr>
          <p:nvPr/>
        </p:nvPicPr>
        <p:blipFill>
          <a:blip r:embed="rId3"/>
          <a:stretch>
            <a:fillRect/>
          </a:stretch>
        </p:blipFill>
        <p:spPr>
          <a:xfrm>
            <a:off x="8743950" y="4318909"/>
            <a:ext cx="8229238" cy="4324492"/>
          </a:xfrm>
          <a:prstGeom prst="rect">
            <a:avLst/>
          </a:prstGeom>
        </p:spPr>
      </p:pic>
      <p:pic>
        <p:nvPicPr>
          <p:cNvPr id="1026" name="Picture 2">
            <a:extLst>
              <a:ext uri="{FF2B5EF4-FFF2-40B4-BE49-F238E27FC236}">
                <a16:creationId xmlns:a16="http://schemas.microsoft.com/office/drawing/2014/main" id="{BB55000E-99E4-1B83-61E9-D3AC55306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3659" y="1519363"/>
            <a:ext cx="2209820" cy="220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355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10" name="TextBox 10"/>
          <p:cNvSpPr txBox="1"/>
          <p:nvPr/>
        </p:nvSpPr>
        <p:spPr>
          <a:xfrm>
            <a:off x="2710979" y="3861098"/>
            <a:ext cx="12866041" cy="2564805"/>
          </a:xfrm>
          <a:prstGeom prst="rect">
            <a:avLst/>
          </a:prstGeom>
        </p:spPr>
        <p:txBody>
          <a:bodyPr lIns="0" tIns="0" rIns="0" bIns="0" rtlCol="0" anchor="t">
            <a:spAutoFit/>
          </a:bodyPr>
          <a:lstStyle/>
          <a:p>
            <a:pPr algn="ctr">
              <a:lnSpc>
                <a:spcPts val="9999"/>
              </a:lnSpc>
            </a:pPr>
            <a:r>
              <a:rPr lang="en-US" sz="9999" dirty="0">
                <a:solidFill>
                  <a:srgbClr val="227C9D"/>
                </a:solidFill>
                <a:latin typeface="Kollektif Bold"/>
              </a:rPr>
              <a:t>WORKSHOP INTRODUCTION</a:t>
            </a:r>
          </a:p>
        </p:txBody>
      </p:sp>
      <p:grpSp>
        <p:nvGrpSpPr>
          <p:cNvPr id="12" name="Group 12"/>
          <p:cNvGrpSpPr/>
          <p:nvPr/>
        </p:nvGrpSpPr>
        <p:grpSpPr>
          <a:xfrm rot="2700000">
            <a:off x="-1376391" y="-3093321"/>
            <a:ext cx="7415398" cy="3565095"/>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4" name="TextBox 1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5" name="AutoShape 15"/>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6" name="AutoShape 16"/>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7" name="AutoShape 17"/>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8" name="AutoShape 18"/>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9" name="AutoShape 19"/>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20" name="AutoShape 20"/>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21" name="AutoShape 21"/>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22" name="AutoShape 22"/>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Freeform 2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1" name="Freeform 3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3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3" name="Freeform 3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4" name="Freeform 3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Freeform 3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7" name="Freeform 3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8" name="Freeform 3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9" name="Freeform 3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333842" y="2992053"/>
            <a:ext cx="11620316" cy="2564805"/>
          </a:xfrm>
          <a:prstGeom prst="rect">
            <a:avLst/>
          </a:prstGeom>
        </p:spPr>
        <p:txBody>
          <a:bodyPr wrap="square" lIns="0" tIns="0" rIns="0" bIns="0" rtlCol="0" anchor="t">
            <a:spAutoFit/>
          </a:bodyPr>
          <a:lstStyle/>
          <a:p>
            <a:pPr algn="ctr">
              <a:lnSpc>
                <a:spcPts val="9999"/>
              </a:lnSpc>
            </a:pPr>
            <a:r>
              <a:rPr lang="en-US" sz="9999" dirty="0">
                <a:solidFill>
                  <a:srgbClr val="227C9D"/>
                </a:solidFill>
                <a:latin typeface="Kollektif Bold"/>
              </a:rPr>
              <a:t>GETTING TO KNOW PALLADIO</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0" name="Group 20"/>
          <p:cNvGrpSpPr/>
          <p:nvPr/>
        </p:nvGrpSpPr>
        <p:grpSpPr>
          <a:xfrm rot="2700000">
            <a:off x="14381224" y="7574679"/>
            <a:ext cx="7415398" cy="3565095"/>
            <a:chOff x="0" y="0"/>
            <a:chExt cx="660400" cy="317500"/>
          </a:xfrm>
        </p:grpSpPr>
        <p:sp>
          <p:nvSpPr>
            <p:cNvPr id="21" name="Freeform 2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2" name="TextBox 2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3" name="AutoShape 23"/>
          <p:cNvSpPr/>
          <p:nvPr/>
        </p:nvSpPr>
        <p:spPr>
          <a:xfrm>
            <a:off x="13918610" y="8394229"/>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24" name="AutoShape 24"/>
          <p:cNvSpPr/>
          <p:nvPr/>
        </p:nvSpPr>
        <p:spPr>
          <a:xfrm>
            <a:off x="13704664" y="870690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5" name="AutoShape 25"/>
          <p:cNvSpPr/>
          <p:nvPr/>
        </p:nvSpPr>
        <p:spPr>
          <a:xfrm>
            <a:off x="13525062" y="906537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6" name="AutoShape 26"/>
          <p:cNvSpPr/>
          <p:nvPr/>
        </p:nvSpPr>
        <p:spPr>
          <a:xfrm>
            <a:off x="13398407" y="9451643"/>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13254553" y="989132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28" name="Group 28"/>
          <p:cNvGrpSpPr/>
          <p:nvPr/>
        </p:nvGrpSpPr>
        <p:grpSpPr>
          <a:xfrm rot="2700000">
            <a:off x="-1376391" y="-3093321"/>
            <a:ext cx="7415398" cy="3565095"/>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30" name="TextBox 3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1" name="AutoShape 31"/>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33" name="AutoShape 33"/>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34" name="AutoShape 34"/>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5" name="AutoShape 35"/>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6" name="AutoShape 36"/>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AutoShape 37"/>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38" name="AutoShape 38"/>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
        <p:nvSpPr>
          <p:cNvPr id="40" name="TextBox 39">
            <a:extLst>
              <a:ext uri="{FF2B5EF4-FFF2-40B4-BE49-F238E27FC236}">
                <a16:creationId xmlns:a16="http://schemas.microsoft.com/office/drawing/2014/main" id="{E15283FB-E70C-5C5C-DDD5-2F6DBDBA5BAF}"/>
              </a:ext>
            </a:extLst>
          </p:cNvPr>
          <p:cNvSpPr txBox="1"/>
          <p:nvPr/>
        </p:nvSpPr>
        <p:spPr>
          <a:xfrm>
            <a:off x="3333842" y="5636828"/>
            <a:ext cx="11620316" cy="2173672"/>
          </a:xfrm>
          <a:prstGeom prst="rect">
            <a:avLst/>
          </a:prstGeom>
        </p:spPr>
        <p:txBody>
          <a:bodyPr wrap="square" lIns="0" tIns="0" rIns="0" bIns="0" rtlCol="0" anchor="t">
            <a:spAutoFit/>
          </a:bodyPr>
          <a:lstStyle/>
          <a:p>
            <a:pPr algn="ctr">
              <a:lnSpc>
                <a:spcPts val="3360"/>
              </a:lnSpc>
            </a:pPr>
            <a:r>
              <a:rPr lang="en-US" sz="2800" dirty="0">
                <a:solidFill>
                  <a:srgbClr val="545454"/>
                </a:solidFill>
                <a:latin typeface="DM Sans"/>
              </a:rPr>
              <a:t>This section will introduce you to the fundamentals of Palladio, equipping you with the knowledge and skills to navigate its interface and embark on your network analysis journey.</a:t>
            </a:r>
          </a:p>
          <a:p>
            <a:pPr algn="ctr">
              <a:lnSpc>
                <a:spcPts val="3360"/>
              </a:lnSpc>
            </a:pPr>
            <a:endParaRPr lang="en-US" sz="2800" dirty="0">
              <a:solidFill>
                <a:srgbClr val="545454"/>
              </a:solidFill>
              <a:latin typeface="DM Sans"/>
            </a:endParaRPr>
          </a:p>
          <a:p>
            <a:pPr algn="ctr">
              <a:lnSpc>
                <a:spcPts val="3360"/>
              </a:lnSpc>
            </a:pPr>
            <a:endParaRPr lang="en-US" sz="2800" dirty="0">
              <a:solidFill>
                <a:srgbClr val="545454"/>
              </a:solidFill>
              <a:latin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rot="-2700000">
            <a:off x="11386843" y="7201845"/>
            <a:ext cx="7415398" cy="3565095"/>
            <a:chOff x="0" y="0"/>
            <a:chExt cx="660400" cy="317500"/>
          </a:xfrm>
        </p:grpSpPr>
        <p:sp>
          <p:nvSpPr>
            <p:cNvPr id="7" name="Freeform 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8" name="TextBox 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 name="AutoShape 9"/>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0" name="AutoShape 10"/>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 name="AutoShape 11"/>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2" name="Group 12"/>
          <p:cNvGrpSpPr/>
          <p:nvPr/>
        </p:nvGrpSpPr>
        <p:grpSpPr>
          <a:xfrm rot="5400000">
            <a:off x="1198114" y="3441739"/>
            <a:ext cx="5913847" cy="4347674"/>
            <a:chOff x="0" y="0"/>
            <a:chExt cx="1736053" cy="812800"/>
          </a:xfrm>
        </p:grpSpPr>
        <p:sp>
          <p:nvSpPr>
            <p:cNvPr id="13" name="Freeform 13"/>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14" name="TextBox 14"/>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9399017" y="2652327"/>
            <a:ext cx="1253728" cy="1362224"/>
          </a:xfrm>
          <a:prstGeom prst="rect">
            <a:avLst/>
          </a:prstGeom>
        </p:spPr>
        <p:txBody>
          <a:bodyPr lIns="50800" tIns="50800" rIns="50800" bIns="50800" rtlCol="0" anchor="ctr"/>
          <a:lstStyle/>
          <a:p>
            <a:pPr algn="ctr">
              <a:lnSpc>
                <a:spcPts val="2659"/>
              </a:lnSpc>
            </a:pPr>
            <a:endParaRPr/>
          </a:p>
        </p:txBody>
      </p:sp>
      <p:grpSp>
        <p:nvGrpSpPr>
          <p:cNvPr id="18" name="Group 18"/>
          <p:cNvGrpSpPr/>
          <p:nvPr/>
        </p:nvGrpSpPr>
        <p:grpSpPr>
          <a:xfrm>
            <a:off x="3383512" y="1885131"/>
            <a:ext cx="1543050" cy="154305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dirty="0"/>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2700000">
            <a:off x="-2137434" y="-3783523"/>
            <a:ext cx="7415398" cy="3565095"/>
            <a:chOff x="0" y="0"/>
            <a:chExt cx="660400" cy="317500"/>
          </a:xfrm>
        </p:grpSpPr>
        <p:sp>
          <p:nvSpPr>
            <p:cNvPr id="24" name="Freeform 2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5" name="TextBox 2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6" name="AutoShape 26"/>
          <p:cNvSpPr/>
          <p:nvPr/>
        </p:nvSpPr>
        <p:spPr>
          <a:xfrm>
            <a:off x="-2600048" y="-2963974"/>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2813995" y="-2651297"/>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8" name="AutoShape 28"/>
          <p:cNvSpPr/>
          <p:nvPr/>
        </p:nvSpPr>
        <p:spPr>
          <a:xfrm>
            <a:off x="-2993596" y="-2292827"/>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9" name="AutoShape 29"/>
          <p:cNvSpPr/>
          <p:nvPr/>
        </p:nvSpPr>
        <p:spPr>
          <a:xfrm>
            <a:off x="-3120251" y="-1906560"/>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0" name="AutoShape 30"/>
          <p:cNvSpPr/>
          <p:nvPr/>
        </p:nvSpPr>
        <p:spPr>
          <a:xfrm>
            <a:off x="-3264105" y="-1466883"/>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1" name="AutoShape 31"/>
          <p:cNvSpPr/>
          <p:nvPr/>
        </p:nvSpPr>
        <p:spPr>
          <a:xfrm>
            <a:off x="-3384925" y="-1023159"/>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3359157" y="-461526"/>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52" name="TextBox 52"/>
          <p:cNvSpPr txBox="1"/>
          <p:nvPr/>
        </p:nvSpPr>
        <p:spPr>
          <a:xfrm>
            <a:off x="11178406" y="6008372"/>
            <a:ext cx="4703093" cy="340286"/>
          </a:xfrm>
          <a:prstGeom prst="rect">
            <a:avLst/>
          </a:prstGeom>
        </p:spPr>
        <p:txBody>
          <a:bodyPr lIns="0" tIns="0" rIns="0" bIns="0" rtlCol="0" anchor="t">
            <a:spAutoFit/>
          </a:bodyPr>
          <a:lstStyle/>
          <a:p>
            <a:pPr>
              <a:lnSpc>
                <a:spcPts val="2730"/>
              </a:lnSpc>
            </a:pPr>
            <a:r>
              <a:rPr lang="en-US" sz="2200" dirty="0">
                <a:solidFill>
                  <a:srgbClr val="FFFFFF"/>
                </a:solidFill>
                <a:latin typeface="DM Sans" pitchFamily="2" charset="0"/>
              </a:rPr>
              <a:t>Edges</a:t>
            </a:r>
          </a:p>
        </p:txBody>
      </p:sp>
      <p:sp>
        <p:nvSpPr>
          <p:cNvPr id="2" name="TextBox 35">
            <a:extLst>
              <a:ext uri="{FF2B5EF4-FFF2-40B4-BE49-F238E27FC236}">
                <a16:creationId xmlns:a16="http://schemas.microsoft.com/office/drawing/2014/main" id="{5C8525C7-2578-6784-1B24-450099C40AFC}"/>
              </a:ext>
            </a:extLst>
          </p:cNvPr>
          <p:cNvSpPr txBox="1"/>
          <p:nvPr/>
        </p:nvSpPr>
        <p:spPr>
          <a:xfrm>
            <a:off x="2080954" y="3700548"/>
            <a:ext cx="4281866" cy="551433"/>
          </a:xfrm>
          <a:prstGeom prst="rect">
            <a:avLst/>
          </a:prstGeom>
        </p:spPr>
        <p:txBody>
          <a:bodyPr wrap="square" lIns="0" tIns="0" rIns="0" bIns="0" rtlCol="0" anchor="t">
            <a:spAutoFit/>
          </a:bodyPr>
          <a:lstStyle/>
          <a:p>
            <a:pPr algn="ctr">
              <a:lnSpc>
                <a:spcPts val="4320"/>
              </a:lnSpc>
            </a:pPr>
            <a:r>
              <a:rPr lang="en-US" sz="3600" dirty="0">
                <a:solidFill>
                  <a:srgbClr val="545454"/>
                </a:solidFill>
                <a:latin typeface="DM Sans Bold"/>
              </a:rPr>
              <a:t>What is Palladio?</a:t>
            </a:r>
          </a:p>
        </p:txBody>
      </p:sp>
      <p:grpSp>
        <p:nvGrpSpPr>
          <p:cNvPr id="22" name="Group 12">
            <a:extLst>
              <a:ext uri="{FF2B5EF4-FFF2-40B4-BE49-F238E27FC236}">
                <a16:creationId xmlns:a16="http://schemas.microsoft.com/office/drawing/2014/main" id="{E8330924-24A7-DF8E-BE11-49B5725E63DC}"/>
              </a:ext>
            </a:extLst>
          </p:cNvPr>
          <p:cNvGrpSpPr/>
          <p:nvPr/>
        </p:nvGrpSpPr>
        <p:grpSpPr>
          <a:xfrm rot="5400000">
            <a:off x="6197447" y="3371049"/>
            <a:ext cx="5913847" cy="4347674"/>
            <a:chOff x="0" y="0"/>
            <a:chExt cx="1736053" cy="812800"/>
          </a:xfrm>
        </p:grpSpPr>
        <p:sp>
          <p:nvSpPr>
            <p:cNvPr id="36" name="Freeform 13">
              <a:extLst>
                <a:ext uri="{FF2B5EF4-FFF2-40B4-BE49-F238E27FC236}">
                  <a16:creationId xmlns:a16="http://schemas.microsoft.com/office/drawing/2014/main" id="{AB963298-77DF-1435-37D2-24D26CF6B18D}"/>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37" name="TextBox 14">
              <a:extLst>
                <a:ext uri="{FF2B5EF4-FFF2-40B4-BE49-F238E27FC236}">
                  <a16:creationId xmlns:a16="http://schemas.microsoft.com/office/drawing/2014/main" id="{DB9474EF-B088-00E2-DD79-15D7137C6A99}"/>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38" name="Group 18">
            <a:extLst>
              <a:ext uri="{FF2B5EF4-FFF2-40B4-BE49-F238E27FC236}">
                <a16:creationId xmlns:a16="http://schemas.microsoft.com/office/drawing/2014/main" id="{86C7D9FF-BCA7-0F09-5FD4-E07CCB0CE6AC}"/>
              </a:ext>
            </a:extLst>
          </p:cNvPr>
          <p:cNvGrpSpPr/>
          <p:nvPr/>
        </p:nvGrpSpPr>
        <p:grpSpPr>
          <a:xfrm>
            <a:off x="8382845" y="1814441"/>
            <a:ext cx="1543050" cy="1543050"/>
            <a:chOff x="0" y="0"/>
            <a:chExt cx="812800" cy="812800"/>
          </a:xfrm>
        </p:grpSpPr>
        <p:sp>
          <p:nvSpPr>
            <p:cNvPr id="39" name="Freeform 19">
              <a:extLst>
                <a:ext uri="{FF2B5EF4-FFF2-40B4-BE49-F238E27FC236}">
                  <a16:creationId xmlns:a16="http://schemas.microsoft.com/office/drawing/2014/main" id="{C650F453-EA88-6487-263C-2B4FDDE861E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dirty="0"/>
            </a:p>
          </p:txBody>
        </p:sp>
        <p:sp>
          <p:nvSpPr>
            <p:cNvPr id="40" name="TextBox 20">
              <a:extLst>
                <a:ext uri="{FF2B5EF4-FFF2-40B4-BE49-F238E27FC236}">
                  <a16:creationId xmlns:a16="http://schemas.microsoft.com/office/drawing/2014/main" id="{88E4F749-55D9-F28F-3D84-58B915E8BD28}"/>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41" name="TextBox 35">
            <a:extLst>
              <a:ext uri="{FF2B5EF4-FFF2-40B4-BE49-F238E27FC236}">
                <a16:creationId xmlns:a16="http://schemas.microsoft.com/office/drawing/2014/main" id="{9172E640-8D7B-5E3A-C0E7-5B246AE3711F}"/>
              </a:ext>
            </a:extLst>
          </p:cNvPr>
          <p:cNvSpPr txBox="1"/>
          <p:nvPr/>
        </p:nvSpPr>
        <p:spPr>
          <a:xfrm>
            <a:off x="7080287" y="3629858"/>
            <a:ext cx="4281866" cy="551433"/>
          </a:xfrm>
          <a:prstGeom prst="rect">
            <a:avLst/>
          </a:prstGeom>
        </p:spPr>
        <p:txBody>
          <a:bodyPr wrap="square" lIns="0" tIns="0" rIns="0" bIns="0" rtlCol="0" anchor="t">
            <a:spAutoFit/>
          </a:bodyPr>
          <a:lstStyle/>
          <a:p>
            <a:pPr algn="ctr">
              <a:lnSpc>
                <a:spcPts val="4320"/>
              </a:lnSpc>
            </a:pPr>
            <a:r>
              <a:rPr lang="en-US" sz="3600" dirty="0">
                <a:solidFill>
                  <a:srgbClr val="545454"/>
                </a:solidFill>
                <a:latin typeface="DM Sans Bold"/>
              </a:rPr>
              <a:t>Functionality</a:t>
            </a:r>
          </a:p>
        </p:txBody>
      </p:sp>
      <p:grpSp>
        <p:nvGrpSpPr>
          <p:cNvPr id="42" name="Group 12">
            <a:extLst>
              <a:ext uri="{FF2B5EF4-FFF2-40B4-BE49-F238E27FC236}">
                <a16:creationId xmlns:a16="http://schemas.microsoft.com/office/drawing/2014/main" id="{471129E9-AB96-10ED-D553-1B5F27F89416}"/>
              </a:ext>
            </a:extLst>
          </p:cNvPr>
          <p:cNvGrpSpPr/>
          <p:nvPr/>
        </p:nvGrpSpPr>
        <p:grpSpPr>
          <a:xfrm rot="5400000">
            <a:off x="11194426" y="3341400"/>
            <a:ext cx="5913847" cy="4347674"/>
            <a:chOff x="0" y="0"/>
            <a:chExt cx="1736053" cy="812800"/>
          </a:xfrm>
        </p:grpSpPr>
        <p:sp>
          <p:nvSpPr>
            <p:cNvPr id="43" name="Freeform 13">
              <a:extLst>
                <a:ext uri="{FF2B5EF4-FFF2-40B4-BE49-F238E27FC236}">
                  <a16:creationId xmlns:a16="http://schemas.microsoft.com/office/drawing/2014/main" id="{9F0A3758-3A8E-18A6-F82A-8BD4A526083B}"/>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44" name="TextBox 14">
              <a:extLst>
                <a:ext uri="{FF2B5EF4-FFF2-40B4-BE49-F238E27FC236}">
                  <a16:creationId xmlns:a16="http://schemas.microsoft.com/office/drawing/2014/main" id="{2A9C3C87-7975-1096-3BDE-514B80CF7ABB}"/>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18">
            <a:extLst>
              <a:ext uri="{FF2B5EF4-FFF2-40B4-BE49-F238E27FC236}">
                <a16:creationId xmlns:a16="http://schemas.microsoft.com/office/drawing/2014/main" id="{8BC27D3F-DD12-744F-2ECF-3F78BF3AFD6F}"/>
              </a:ext>
            </a:extLst>
          </p:cNvPr>
          <p:cNvGrpSpPr/>
          <p:nvPr/>
        </p:nvGrpSpPr>
        <p:grpSpPr>
          <a:xfrm>
            <a:off x="13379824" y="1784792"/>
            <a:ext cx="1543050" cy="1543050"/>
            <a:chOff x="0" y="0"/>
            <a:chExt cx="812800" cy="812800"/>
          </a:xfrm>
        </p:grpSpPr>
        <p:sp>
          <p:nvSpPr>
            <p:cNvPr id="46" name="Freeform 19">
              <a:extLst>
                <a:ext uri="{FF2B5EF4-FFF2-40B4-BE49-F238E27FC236}">
                  <a16:creationId xmlns:a16="http://schemas.microsoft.com/office/drawing/2014/main" id="{3E0FDEAF-C97B-9ECD-27B6-D99E34C12A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dirty="0"/>
            </a:p>
          </p:txBody>
        </p:sp>
        <p:sp>
          <p:nvSpPr>
            <p:cNvPr id="47" name="TextBox 20">
              <a:extLst>
                <a:ext uri="{FF2B5EF4-FFF2-40B4-BE49-F238E27FC236}">
                  <a16:creationId xmlns:a16="http://schemas.microsoft.com/office/drawing/2014/main" id="{3C0BC7E5-7BA2-8B16-7360-BE457BB39D3C}"/>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48" name="TextBox 35">
            <a:extLst>
              <a:ext uri="{FF2B5EF4-FFF2-40B4-BE49-F238E27FC236}">
                <a16:creationId xmlns:a16="http://schemas.microsoft.com/office/drawing/2014/main" id="{206332FC-D97F-C4EC-4676-0237BA954596}"/>
              </a:ext>
            </a:extLst>
          </p:cNvPr>
          <p:cNvSpPr txBox="1"/>
          <p:nvPr/>
        </p:nvSpPr>
        <p:spPr>
          <a:xfrm>
            <a:off x="12077266" y="3600209"/>
            <a:ext cx="4281866" cy="551433"/>
          </a:xfrm>
          <a:prstGeom prst="rect">
            <a:avLst/>
          </a:prstGeom>
        </p:spPr>
        <p:txBody>
          <a:bodyPr wrap="square" lIns="0" tIns="0" rIns="0" bIns="0" rtlCol="0" anchor="t">
            <a:spAutoFit/>
          </a:bodyPr>
          <a:lstStyle/>
          <a:p>
            <a:pPr algn="ctr">
              <a:lnSpc>
                <a:spcPts val="4320"/>
              </a:lnSpc>
            </a:pPr>
            <a:r>
              <a:rPr lang="en-US" sz="3600" dirty="0">
                <a:solidFill>
                  <a:srgbClr val="545454"/>
                </a:solidFill>
                <a:latin typeface="DM Sans Bold"/>
              </a:rPr>
              <a:t>Key Features</a:t>
            </a:r>
          </a:p>
        </p:txBody>
      </p:sp>
      <p:sp>
        <p:nvSpPr>
          <p:cNvPr id="49" name="TextBox 33">
            <a:extLst>
              <a:ext uri="{FF2B5EF4-FFF2-40B4-BE49-F238E27FC236}">
                <a16:creationId xmlns:a16="http://schemas.microsoft.com/office/drawing/2014/main" id="{A7EB9ED5-7A5B-3EE6-4389-CDD9203E9614}"/>
              </a:ext>
            </a:extLst>
          </p:cNvPr>
          <p:cNvSpPr txBox="1"/>
          <p:nvPr/>
        </p:nvSpPr>
        <p:spPr>
          <a:xfrm>
            <a:off x="2080955" y="4467263"/>
            <a:ext cx="4163466" cy="2764026"/>
          </a:xfrm>
          <a:prstGeom prst="rect">
            <a:avLst/>
          </a:prstGeom>
        </p:spPr>
        <p:txBody>
          <a:bodyPr wrap="square" lIns="0" tIns="0" rIns="0" bIns="0" rtlCol="0" anchor="t">
            <a:spAutoFit/>
          </a:bodyPr>
          <a:lstStyle/>
          <a:p>
            <a:pPr algn="ctr">
              <a:lnSpc>
                <a:spcPts val="2730"/>
              </a:lnSpc>
            </a:pPr>
            <a:r>
              <a:rPr lang="en-US" sz="2200" dirty="0">
                <a:solidFill>
                  <a:srgbClr val="FFFFFF"/>
                </a:solidFill>
                <a:latin typeface="DM Sans" pitchFamily="2" charset="0"/>
              </a:rPr>
              <a:t>A user-friendly, web-based platform for visualizing complex data and conducting network analysis.</a:t>
            </a:r>
          </a:p>
          <a:p>
            <a:pPr algn="ctr">
              <a:lnSpc>
                <a:spcPts val="2730"/>
              </a:lnSpc>
            </a:pPr>
            <a:endParaRPr lang="en-US" sz="2200" dirty="0">
              <a:solidFill>
                <a:srgbClr val="FFFFFF"/>
              </a:solidFill>
              <a:latin typeface="DM Sans" pitchFamily="2" charset="0"/>
            </a:endParaRPr>
          </a:p>
          <a:p>
            <a:pPr algn="ctr">
              <a:lnSpc>
                <a:spcPts val="2730"/>
              </a:lnSpc>
            </a:pPr>
            <a:r>
              <a:rPr lang="en-US" sz="2200" dirty="0">
                <a:solidFill>
                  <a:srgbClr val="FFFFFF"/>
                </a:solidFill>
                <a:latin typeface="DM Sans" pitchFamily="2" charset="0"/>
              </a:rPr>
              <a:t>Project of the Humanities and Design Research Lab at Stanford University.</a:t>
            </a:r>
          </a:p>
        </p:txBody>
      </p:sp>
      <p:sp>
        <p:nvSpPr>
          <p:cNvPr id="50" name="TextBox 33">
            <a:extLst>
              <a:ext uri="{FF2B5EF4-FFF2-40B4-BE49-F238E27FC236}">
                <a16:creationId xmlns:a16="http://schemas.microsoft.com/office/drawing/2014/main" id="{9221A522-335E-347B-26A7-27A6F01AB515}"/>
              </a:ext>
            </a:extLst>
          </p:cNvPr>
          <p:cNvSpPr txBox="1"/>
          <p:nvPr/>
        </p:nvSpPr>
        <p:spPr>
          <a:xfrm>
            <a:off x="7080287" y="4412171"/>
            <a:ext cx="4163466" cy="1032783"/>
          </a:xfrm>
          <a:prstGeom prst="rect">
            <a:avLst/>
          </a:prstGeom>
        </p:spPr>
        <p:txBody>
          <a:bodyPr wrap="square" lIns="0" tIns="0" rIns="0" bIns="0" rtlCol="0" anchor="t">
            <a:spAutoFit/>
          </a:bodyPr>
          <a:lstStyle/>
          <a:p>
            <a:pPr algn="ctr">
              <a:lnSpc>
                <a:spcPts val="2730"/>
              </a:lnSpc>
            </a:pPr>
            <a:r>
              <a:rPr lang="en-US" sz="2200" dirty="0">
                <a:solidFill>
                  <a:srgbClr val="FFFFFF"/>
                </a:solidFill>
                <a:latin typeface="DM Sans" pitchFamily="2" charset="0"/>
              </a:rPr>
              <a:t>Enables exploration of connections, relationships, and patterns within datasets.</a:t>
            </a:r>
          </a:p>
        </p:txBody>
      </p:sp>
      <p:sp>
        <p:nvSpPr>
          <p:cNvPr id="51" name="TextBox 33">
            <a:extLst>
              <a:ext uri="{FF2B5EF4-FFF2-40B4-BE49-F238E27FC236}">
                <a16:creationId xmlns:a16="http://schemas.microsoft.com/office/drawing/2014/main" id="{73EBC5E7-29ED-0FF5-5819-9F4327F9F494}"/>
              </a:ext>
            </a:extLst>
          </p:cNvPr>
          <p:cNvSpPr txBox="1"/>
          <p:nvPr/>
        </p:nvSpPr>
        <p:spPr>
          <a:xfrm>
            <a:off x="12069616" y="4374460"/>
            <a:ext cx="4163466" cy="2764026"/>
          </a:xfrm>
          <a:prstGeom prst="rect">
            <a:avLst/>
          </a:prstGeom>
        </p:spPr>
        <p:txBody>
          <a:bodyPr wrap="square" lIns="0" tIns="0" rIns="0" bIns="0" rtlCol="0" anchor="t">
            <a:spAutoFit/>
          </a:bodyPr>
          <a:lstStyle/>
          <a:p>
            <a:pPr algn="ctr">
              <a:lnSpc>
                <a:spcPts val="2730"/>
              </a:lnSpc>
            </a:pPr>
            <a:r>
              <a:rPr lang="en-US" sz="2200" dirty="0">
                <a:solidFill>
                  <a:srgbClr val="FFFFFF"/>
                </a:solidFill>
                <a:latin typeface="DM Sans" pitchFamily="2" charset="0"/>
              </a:rPr>
              <a:t>Interactive interface: allows dynamic manipulation and visualization of data</a:t>
            </a:r>
          </a:p>
          <a:p>
            <a:pPr algn="ctr">
              <a:lnSpc>
                <a:spcPts val="2730"/>
              </a:lnSpc>
            </a:pPr>
            <a:endParaRPr lang="en-US" sz="2200" dirty="0">
              <a:solidFill>
                <a:srgbClr val="FFFFFF"/>
              </a:solidFill>
              <a:latin typeface="DM Sans" pitchFamily="2" charset="0"/>
            </a:endParaRPr>
          </a:p>
          <a:p>
            <a:pPr algn="ctr">
              <a:lnSpc>
                <a:spcPts val="2730"/>
              </a:lnSpc>
            </a:pPr>
            <a:r>
              <a:rPr lang="en-US" sz="2200" dirty="0">
                <a:solidFill>
                  <a:srgbClr val="FFFFFF"/>
                </a:solidFill>
                <a:latin typeface="DM Sans" pitchFamily="2" charset="0"/>
              </a:rPr>
              <a:t>Customizable visualizations: offers flexibility in creating tailored network maps and visual representations.</a:t>
            </a:r>
          </a:p>
        </p:txBody>
      </p:sp>
    </p:spTree>
    <p:extLst>
      <p:ext uri="{BB962C8B-B14F-4D97-AF65-F5344CB8AC3E}">
        <p14:creationId xmlns:p14="http://schemas.microsoft.com/office/powerpoint/2010/main" val="3556297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FDC07C7-2BE6-9594-35DB-ED119973327C}"/>
              </a:ext>
            </a:extLst>
          </p:cNvPr>
          <p:cNvGrpSpPr/>
          <p:nvPr/>
        </p:nvGrpSpPr>
        <p:grpSpPr>
          <a:xfrm>
            <a:off x="-1713078" y="-27864"/>
            <a:ext cx="5324520" cy="10287000"/>
            <a:chOff x="13649280" y="-2843"/>
            <a:chExt cx="5324520" cy="10287000"/>
          </a:xfrm>
        </p:grpSpPr>
        <p:sp>
          <p:nvSpPr>
            <p:cNvPr id="8" name="Rectangle 7">
              <a:extLst>
                <a:ext uri="{FF2B5EF4-FFF2-40B4-BE49-F238E27FC236}">
                  <a16:creationId xmlns:a16="http://schemas.microsoft.com/office/drawing/2014/main" id="{13C60CFF-0776-4A26-AEE4-CF21FC8D848F}"/>
                </a:ext>
              </a:extLst>
            </p:cNvPr>
            <p:cNvSpPr/>
            <p:nvPr/>
          </p:nvSpPr>
          <p:spPr>
            <a:xfrm>
              <a:off x="13649280" y="-2843"/>
              <a:ext cx="4638720" cy="10287000"/>
            </a:xfrm>
            <a:prstGeom prst="rect">
              <a:avLst/>
            </a:prstGeom>
            <a:solidFill>
              <a:srgbClr val="227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6">
              <a:extLst>
                <a:ext uri="{FF2B5EF4-FFF2-40B4-BE49-F238E27FC236}">
                  <a16:creationId xmlns:a16="http://schemas.microsoft.com/office/drawing/2014/main" id="{FB644493-2104-2DC7-858B-313061303F75}"/>
                </a:ext>
              </a:extLst>
            </p:cNvPr>
            <p:cNvSpPr txBox="1"/>
            <p:nvPr/>
          </p:nvSpPr>
          <p:spPr>
            <a:xfrm>
              <a:off x="14501790"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4</a:t>
              </a:r>
            </a:p>
          </p:txBody>
        </p:sp>
        <p:sp>
          <p:nvSpPr>
            <p:cNvPr id="16" name="TextBox 16">
              <a:extLst>
                <a:ext uri="{FF2B5EF4-FFF2-40B4-BE49-F238E27FC236}">
                  <a16:creationId xmlns:a16="http://schemas.microsoft.com/office/drawing/2014/main" id="{FF2BDDBB-EBEF-7E7D-9EC6-002B2509B9D1}"/>
                </a:ext>
              </a:extLst>
            </p:cNvPr>
            <p:cNvSpPr txBox="1"/>
            <p:nvPr/>
          </p:nvSpPr>
          <p:spPr>
            <a:xfrm>
              <a:off x="14268547" y="3275657"/>
              <a:ext cx="3400185" cy="1410643"/>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GALLERY VIEW</a:t>
              </a:r>
            </a:p>
          </p:txBody>
        </p:sp>
        <p:pic>
          <p:nvPicPr>
            <p:cNvPr id="19" name="Graphic 18" descr="Images with solid fill">
              <a:extLst>
                <a:ext uri="{FF2B5EF4-FFF2-40B4-BE49-F238E27FC236}">
                  <a16:creationId xmlns:a16="http://schemas.microsoft.com/office/drawing/2014/main" id="{8F3CFF14-9FCE-7454-E793-AA6DDA6EB0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5511439" y="8496300"/>
              <a:ext cx="914400" cy="914400"/>
            </a:xfrm>
            <a:prstGeom prst="rect">
              <a:avLst/>
            </a:prstGeom>
          </p:spPr>
        </p:pic>
        <p:sp>
          <p:nvSpPr>
            <p:cNvPr id="24" name="TextBox 18">
              <a:extLst>
                <a:ext uri="{FF2B5EF4-FFF2-40B4-BE49-F238E27FC236}">
                  <a16:creationId xmlns:a16="http://schemas.microsoft.com/office/drawing/2014/main" id="{9570073F-A316-8313-B212-7166ACDD8C94}"/>
                </a:ext>
              </a:extLst>
            </p:cNvPr>
            <p:cNvSpPr txBox="1"/>
            <p:nvPr/>
          </p:nvSpPr>
          <p:spPr>
            <a:xfrm>
              <a:off x="14588848" y="5612428"/>
              <a:ext cx="2928009" cy="1420710"/>
            </a:xfrm>
            <a:prstGeom prst="rect">
              <a:avLst/>
            </a:prstGeom>
          </p:spPr>
          <p:txBody>
            <a:bodyPr wrap="square" lIns="0" tIns="0" rIns="0" bIns="0" rtlCol="0" anchor="t">
              <a:spAutoFit/>
            </a:bodyPr>
            <a:lstStyle/>
            <a:p>
              <a:pPr algn="ctr">
                <a:lnSpc>
                  <a:spcPts val="2160"/>
                </a:lnSpc>
              </a:pPr>
              <a:r>
                <a:rPr lang="en-US" sz="2200" dirty="0">
                  <a:solidFill>
                    <a:srgbClr val="FFFFFF"/>
                  </a:solidFill>
                  <a:latin typeface="DM Sans" pitchFamily="2" charset="0"/>
                </a:rPr>
                <a:t>Images and metadata associated with data points can be viewed and filters in a display grid.</a:t>
              </a:r>
            </a:p>
          </p:txBody>
        </p:sp>
        <p:sp>
          <p:nvSpPr>
            <p:cNvPr id="28" name="Isosceles Triangle 27">
              <a:extLst>
                <a:ext uri="{FF2B5EF4-FFF2-40B4-BE49-F238E27FC236}">
                  <a16:creationId xmlns:a16="http://schemas.microsoft.com/office/drawing/2014/main" id="{E8F01DE9-920C-7EA3-1BBD-28FC3A4F0FFC}"/>
                </a:ext>
              </a:extLst>
            </p:cNvPr>
            <p:cNvSpPr/>
            <p:nvPr/>
          </p:nvSpPr>
          <p:spPr>
            <a:xfrm rot="5400000">
              <a:off x="18173700" y="952500"/>
              <a:ext cx="914400" cy="685800"/>
            </a:xfrm>
            <a:prstGeom prst="triangle">
              <a:avLst/>
            </a:prstGeom>
            <a:solidFill>
              <a:srgbClr val="227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3023EA9-67FD-3E8D-6159-F62BB4C82294}"/>
              </a:ext>
            </a:extLst>
          </p:cNvPr>
          <p:cNvGrpSpPr/>
          <p:nvPr/>
        </p:nvGrpSpPr>
        <p:grpSpPr>
          <a:xfrm>
            <a:off x="-2368522" y="-27864"/>
            <a:ext cx="5252776" cy="10287000"/>
            <a:chOff x="9069319" y="0"/>
            <a:chExt cx="5252776" cy="10287000"/>
          </a:xfrm>
        </p:grpSpPr>
        <p:sp>
          <p:nvSpPr>
            <p:cNvPr id="7" name="Rectangle 6">
              <a:extLst>
                <a:ext uri="{FF2B5EF4-FFF2-40B4-BE49-F238E27FC236}">
                  <a16:creationId xmlns:a16="http://schemas.microsoft.com/office/drawing/2014/main" id="{98DF9016-9A8D-8028-DD11-C1DE0218345E}"/>
                </a:ext>
              </a:extLst>
            </p:cNvPr>
            <p:cNvSpPr/>
            <p:nvPr/>
          </p:nvSpPr>
          <p:spPr>
            <a:xfrm>
              <a:off x="9069319" y="0"/>
              <a:ext cx="4572000" cy="10287000"/>
            </a:xfrm>
            <a:prstGeom prst="rect">
              <a:avLst/>
            </a:prstGeom>
            <a:solidFill>
              <a:srgbClr val="FFCB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6">
              <a:extLst>
                <a:ext uri="{FF2B5EF4-FFF2-40B4-BE49-F238E27FC236}">
                  <a16:creationId xmlns:a16="http://schemas.microsoft.com/office/drawing/2014/main" id="{8C8DF918-77D7-80A7-FF02-70A308800BDA}"/>
                </a:ext>
              </a:extLst>
            </p:cNvPr>
            <p:cNvSpPr txBox="1"/>
            <p:nvPr/>
          </p:nvSpPr>
          <p:spPr>
            <a:xfrm>
              <a:off x="9888469"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3</a:t>
              </a:r>
            </a:p>
          </p:txBody>
        </p:sp>
        <p:sp>
          <p:nvSpPr>
            <p:cNvPr id="15" name="TextBox 16">
              <a:extLst>
                <a:ext uri="{FF2B5EF4-FFF2-40B4-BE49-F238E27FC236}">
                  <a16:creationId xmlns:a16="http://schemas.microsoft.com/office/drawing/2014/main" id="{7DB37042-4A41-52AC-06D8-E68066C53AAE}"/>
                </a:ext>
              </a:extLst>
            </p:cNvPr>
            <p:cNvSpPr txBox="1"/>
            <p:nvPr/>
          </p:nvSpPr>
          <p:spPr>
            <a:xfrm>
              <a:off x="9655226" y="3275657"/>
              <a:ext cx="3400185" cy="1410643"/>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LIST VIEW</a:t>
              </a:r>
            </a:p>
          </p:txBody>
        </p:sp>
        <p:pic>
          <p:nvPicPr>
            <p:cNvPr id="20" name="Graphic 19" descr="Clipboard Checked outline">
              <a:extLst>
                <a:ext uri="{FF2B5EF4-FFF2-40B4-BE49-F238E27FC236}">
                  <a16:creationId xmlns:a16="http://schemas.microsoft.com/office/drawing/2014/main" id="{A3223134-ADB2-AB29-1838-1C137ECEA4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00773" y="8496300"/>
              <a:ext cx="914400" cy="914400"/>
            </a:xfrm>
            <a:prstGeom prst="rect">
              <a:avLst/>
            </a:prstGeom>
          </p:spPr>
        </p:pic>
        <p:sp>
          <p:nvSpPr>
            <p:cNvPr id="23" name="TextBox 18">
              <a:extLst>
                <a:ext uri="{FF2B5EF4-FFF2-40B4-BE49-F238E27FC236}">
                  <a16:creationId xmlns:a16="http://schemas.microsoft.com/office/drawing/2014/main" id="{8CE2942D-541E-D845-8D82-6B1E1E217B28}"/>
                </a:ext>
              </a:extLst>
            </p:cNvPr>
            <p:cNvSpPr txBox="1"/>
            <p:nvPr/>
          </p:nvSpPr>
          <p:spPr>
            <a:xfrm>
              <a:off x="9846588" y="5612428"/>
              <a:ext cx="3012736" cy="1131272"/>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A table view, in which the full data set can filtered through simple data processing parameters. </a:t>
              </a:r>
            </a:p>
          </p:txBody>
        </p:sp>
        <p:sp>
          <p:nvSpPr>
            <p:cNvPr id="27" name="Isosceles Triangle 26">
              <a:extLst>
                <a:ext uri="{FF2B5EF4-FFF2-40B4-BE49-F238E27FC236}">
                  <a16:creationId xmlns:a16="http://schemas.microsoft.com/office/drawing/2014/main" id="{1A934CB6-0FA8-EE6A-C00C-CB2DFF24A78E}"/>
                </a:ext>
              </a:extLst>
            </p:cNvPr>
            <p:cNvSpPr/>
            <p:nvPr/>
          </p:nvSpPr>
          <p:spPr>
            <a:xfrm rot="5400000">
              <a:off x="13521995" y="952500"/>
              <a:ext cx="914400" cy="685800"/>
            </a:xfrm>
            <a:prstGeom prst="triangle">
              <a:avLst/>
            </a:prstGeom>
            <a:solidFill>
              <a:srgbClr val="FFCB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8">
            <a:extLst>
              <a:ext uri="{FF2B5EF4-FFF2-40B4-BE49-F238E27FC236}">
                <a16:creationId xmlns:a16="http://schemas.microsoft.com/office/drawing/2014/main" id="{F5F366F9-C113-567E-0B46-FDD6033E6010}"/>
              </a:ext>
            </a:extLst>
          </p:cNvPr>
          <p:cNvSpPr txBox="1"/>
          <p:nvPr/>
        </p:nvSpPr>
        <p:spPr>
          <a:xfrm>
            <a:off x="7467600" y="278431"/>
            <a:ext cx="10383417" cy="3847207"/>
          </a:xfrm>
          <a:prstGeom prst="rect">
            <a:avLst/>
          </a:prstGeom>
        </p:spPr>
        <p:txBody>
          <a:bodyPr wrap="square" lIns="0" tIns="0" rIns="0" bIns="0" rtlCol="0" anchor="t">
            <a:spAutoFit/>
          </a:bodyPr>
          <a:lstStyle/>
          <a:p>
            <a:pPr algn="r">
              <a:lnSpc>
                <a:spcPts val="9999"/>
              </a:lnSpc>
            </a:pPr>
            <a:r>
              <a:rPr lang="en-US" sz="9999" dirty="0">
                <a:solidFill>
                  <a:srgbClr val="227C9D"/>
                </a:solidFill>
                <a:latin typeface="Kollektif Bold"/>
              </a:rPr>
              <a:t>THE FOUR VIEWS OF PALLADIO</a:t>
            </a:r>
          </a:p>
        </p:txBody>
      </p:sp>
      <p:grpSp>
        <p:nvGrpSpPr>
          <p:cNvPr id="4" name="Group 3">
            <a:extLst>
              <a:ext uri="{FF2B5EF4-FFF2-40B4-BE49-F238E27FC236}">
                <a16:creationId xmlns:a16="http://schemas.microsoft.com/office/drawing/2014/main" id="{8C2092BE-865C-D45E-7C93-CBA3263A7118}"/>
              </a:ext>
            </a:extLst>
          </p:cNvPr>
          <p:cNvGrpSpPr/>
          <p:nvPr/>
        </p:nvGrpSpPr>
        <p:grpSpPr>
          <a:xfrm>
            <a:off x="-2928489" y="-11278"/>
            <a:ext cx="5234863" cy="10287000"/>
            <a:chOff x="4530301" y="-2843"/>
            <a:chExt cx="5234863" cy="10287000"/>
          </a:xfrm>
        </p:grpSpPr>
        <p:sp>
          <p:nvSpPr>
            <p:cNvPr id="5" name="Rectangle 4">
              <a:extLst>
                <a:ext uri="{FF2B5EF4-FFF2-40B4-BE49-F238E27FC236}">
                  <a16:creationId xmlns:a16="http://schemas.microsoft.com/office/drawing/2014/main" id="{345373D8-6F81-A492-8886-8076BAA6E1F3}"/>
                </a:ext>
              </a:extLst>
            </p:cNvPr>
            <p:cNvSpPr/>
            <p:nvPr/>
          </p:nvSpPr>
          <p:spPr>
            <a:xfrm>
              <a:off x="4530301" y="-2843"/>
              <a:ext cx="4572000" cy="10287000"/>
            </a:xfrm>
            <a:prstGeom prst="rect">
              <a:avLst/>
            </a:prstGeom>
            <a:solidFill>
              <a:srgbClr val="48CF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16">
              <a:extLst>
                <a:ext uri="{FF2B5EF4-FFF2-40B4-BE49-F238E27FC236}">
                  <a16:creationId xmlns:a16="http://schemas.microsoft.com/office/drawing/2014/main" id="{027AEA4C-8334-640D-9370-9D62058C77B2}"/>
                </a:ext>
              </a:extLst>
            </p:cNvPr>
            <p:cNvSpPr txBox="1"/>
            <p:nvPr/>
          </p:nvSpPr>
          <p:spPr>
            <a:xfrm>
              <a:off x="5181600"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2</a:t>
              </a:r>
            </a:p>
          </p:txBody>
        </p:sp>
        <p:sp>
          <p:nvSpPr>
            <p:cNvPr id="34" name="TextBox 16">
              <a:extLst>
                <a:ext uri="{FF2B5EF4-FFF2-40B4-BE49-F238E27FC236}">
                  <a16:creationId xmlns:a16="http://schemas.microsoft.com/office/drawing/2014/main" id="{4E977457-C154-F913-2696-AC4157821C0E}"/>
                </a:ext>
              </a:extLst>
            </p:cNvPr>
            <p:cNvSpPr txBox="1"/>
            <p:nvPr/>
          </p:nvSpPr>
          <p:spPr>
            <a:xfrm>
              <a:off x="4948357" y="3275657"/>
              <a:ext cx="3400185" cy="1410643"/>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GRAPH VIEW</a:t>
              </a:r>
            </a:p>
          </p:txBody>
        </p:sp>
        <p:pic>
          <p:nvPicPr>
            <p:cNvPr id="35" name="Graphic 34" descr="Network with solid fill">
              <a:extLst>
                <a:ext uri="{FF2B5EF4-FFF2-40B4-BE49-F238E27FC236}">
                  <a16:creationId xmlns:a16="http://schemas.microsoft.com/office/drawing/2014/main" id="{9BD65F7C-1180-981F-788A-9783F8825C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6191249" y="8496300"/>
              <a:ext cx="914400" cy="914400"/>
            </a:xfrm>
            <a:prstGeom prst="rect">
              <a:avLst/>
            </a:prstGeom>
          </p:spPr>
        </p:pic>
        <p:sp>
          <p:nvSpPr>
            <p:cNvPr id="36" name="TextBox 18">
              <a:extLst>
                <a:ext uri="{FF2B5EF4-FFF2-40B4-BE49-F238E27FC236}">
                  <a16:creationId xmlns:a16="http://schemas.microsoft.com/office/drawing/2014/main" id="{AE38A117-009E-A637-ED09-916ED8B0E3A5}"/>
                </a:ext>
              </a:extLst>
            </p:cNvPr>
            <p:cNvSpPr txBox="1"/>
            <p:nvPr/>
          </p:nvSpPr>
          <p:spPr>
            <a:xfrm>
              <a:off x="5355142" y="5612428"/>
              <a:ext cx="2928009" cy="1131272"/>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Conceptual web connecting data points and attributes (i.e. nodes and edges). </a:t>
              </a:r>
            </a:p>
          </p:txBody>
        </p:sp>
        <p:sp>
          <p:nvSpPr>
            <p:cNvPr id="37" name="Isosceles Triangle 36">
              <a:extLst>
                <a:ext uri="{FF2B5EF4-FFF2-40B4-BE49-F238E27FC236}">
                  <a16:creationId xmlns:a16="http://schemas.microsoft.com/office/drawing/2014/main" id="{802EA7EA-2C68-1B4D-F0C3-A8CDCFDF008C}"/>
                </a:ext>
              </a:extLst>
            </p:cNvPr>
            <p:cNvSpPr/>
            <p:nvPr/>
          </p:nvSpPr>
          <p:spPr>
            <a:xfrm rot="5400000">
              <a:off x="8965064" y="952500"/>
              <a:ext cx="914400" cy="685800"/>
            </a:xfrm>
            <a:prstGeom prst="triangle">
              <a:avLst/>
            </a:prstGeom>
            <a:solidFill>
              <a:srgbClr val="48CF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2A93662-E403-E04D-8D11-6C61080C99E3}"/>
              </a:ext>
            </a:extLst>
          </p:cNvPr>
          <p:cNvGrpSpPr/>
          <p:nvPr/>
        </p:nvGrpSpPr>
        <p:grpSpPr>
          <a:xfrm>
            <a:off x="-3622818" y="-27864"/>
            <a:ext cx="5234107" cy="10287000"/>
            <a:chOff x="-15922" y="0"/>
            <a:chExt cx="5234107" cy="10287000"/>
          </a:xfrm>
        </p:grpSpPr>
        <p:sp>
          <p:nvSpPr>
            <p:cNvPr id="2" name="Rectangle 1">
              <a:extLst>
                <a:ext uri="{FF2B5EF4-FFF2-40B4-BE49-F238E27FC236}">
                  <a16:creationId xmlns:a16="http://schemas.microsoft.com/office/drawing/2014/main" id="{04824743-7B81-BEE5-5D66-D002019F996F}"/>
                </a:ext>
              </a:extLst>
            </p:cNvPr>
            <p:cNvSpPr/>
            <p:nvPr/>
          </p:nvSpPr>
          <p:spPr>
            <a:xfrm>
              <a:off x="-15922" y="0"/>
              <a:ext cx="4572000" cy="10287000"/>
            </a:xfrm>
            <a:prstGeom prst="rect">
              <a:avLst/>
            </a:prstGeom>
            <a:solidFill>
              <a:srgbClr val="FE6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6">
              <a:extLst>
                <a:ext uri="{FF2B5EF4-FFF2-40B4-BE49-F238E27FC236}">
                  <a16:creationId xmlns:a16="http://schemas.microsoft.com/office/drawing/2014/main" id="{A6C560CA-2253-82D7-2602-5C81A051E443}"/>
                </a:ext>
              </a:extLst>
            </p:cNvPr>
            <p:cNvSpPr txBox="1"/>
            <p:nvPr/>
          </p:nvSpPr>
          <p:spPr>
            <a:xfrm>
              <a:off x="806831"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1</a:t>
              </a:r>
            </a:p>
          </p:txBody>
        </p:sp>
        <p:sp>
          <p:nvSpPr>
            <p:cNvPr id="13" name="TextBox 16">
              <a:extLst>
                <a:ext uri="{FF2B5EF4-FFF2-40B4-BE49-F238E27FC236}">
                  <a16:creationId xmlns:a16="http://schemas.microsoft.com/office/drawing/2014/main" id="{80F3B721-AEB6-2202-CE28-A112FD5D1835}"/>
                </a:ext>
              </a:extLst>
            </p:cNvPr>
            <p:cNvSpPr txBox="1"/>
            <p:nvPr/>
          </p:nvSpPr>
          <p:spPr>
            <a:xfrm>
              <a:off x="465265" y="3275657"/>
              <a:ext cx="3400185" cy="1410643"/>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MAP VIEW</a:t>
              </a:r>
            </a:p>
          </p:txBody>
        </p:sp>
        <p:pic>
          <p:nvPicPr>
            <p:cNvPr id="17" name="Graphic 16" descr="Earth Globe - Asia with solid fill">
              <a:extLst>
                <a:ext uri="{FF2B5EF4-FFF2-40B4-BE49-F238E27FC236}">
                  <a16:creationId xmlns:a16="http://schemas.microsoft.com/office/drawing/2014/main" id="{D0521E3B-488E-EE52-AC68-5ED3A1CCC4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812878" y="8496300"/>
              <a:ext cx="914400" cy="914400"/>
            </a:xfrm>
            <a:prstGeom prst="rect">
              <a:avLst/>
            </a:prstGeom>
          </p:spPr>
        </p:pic>
        <p:sp>
          <p:nvSpPr>
            <p:cNvPr id="21" name="TextBox 18">
              <a:extLst>
                <a:ext uri="{FF2B5EF4-FFF2-40B4-BE49-F238E27FC236}">
                  <a16:creationId xmlns:a16="http://schemas.microsoft.com/office/drawing/2014/main" id="{01C4D4AE-59FE-5289-FA5A-E130746EB30B}"/>
                </a:ext>
              </a:extLst>
            </p:cNvPr>
            <p:cNvSpPr txBox="1"/>
            <p:nvPr/>
          </p:nvSpPr>
          <p:spPr>
            <a:xfrm>
              <a:off x="700780" y="5612428"/>
              <a:ext cx="2928009" cy="1131272"/>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Displays geospatial data as either a single point, or as lines connecting two points. </a:t>
              </a:r>
            </a:p>
          </p:txBody>
        </p:sp>
        <p:sp>
          <p:nvSpPr>
            <p:cNvPr id="25" name="Isosceles Triangle 24">
              <a:extLst>
                <a:ext uri="{FF2B5EF4-FFF2-40B4-BE49-F238E27FC236}">
                  <a16:creationId xmlns:a16="http://schemas.microsoft.com/office/drawing/2014/main" id="{E18FA697-319A-23D0-0AF0-85B61B4D9FC6}"/>
                </a:ext>
              </a:extLst>
            </p:cNvPr>
            <p:cNvSpPr/>
            <p:nvPr/>
          </p:nvSpPr>
          <p:spPr>
            <a:xfrm rot="5400000">
              <a:off x="4418085" y="952500"/>
              <a:ext cx="914400" cy="685800"/>
            </a:xfrm>
            <a:prstGeom prst="triangle">
              <a:avLst/>
            </a:prstGeom>
            <a:solidFill>
              <a:srgbClr val="FE6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2868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FDC07C7-2BE6-9594-35DB-ED119973327C}"/>
              </a:ext>
            </a:extLst>
          </p:cNvPr>
          <p:cNvGrpSpPr/>
          <p:nvPr/>
        </p:nvGrpSpPr>
        <p:grpSpPr>
          <a:xfrm>
            <a:off x="13487400" y="-2843"/>
            <a:ext cx="5486400" cy="10287000"/>
            <a:chOff x="13649280" y="-2843"/>
            <a:chExt cx="5324520" cy="10287000"/>
          </a:xfrm>
        </p:grpSpPr>
        <p:sp>
          <p:nvSpPr>
            <p:cNvPr id="8" name="Rectangle 7">
              <a:extLst>
                <a:ext uri="{FF2B5EF4-FFF2-40B4-BE49-F238E27FC236}">
                  <a16:creationId xmlns:a16="http://schemas.microsoft.com/office/drawing/2014/main" id="{13C60CFF-0776-4A26-AEE4-CF21FC8D848F}"/>
                </a:ext>
              </a:extLst>
            </p:cNvPr>
            <p:cNvSpPr/>
            <p:nvPr/>
          </p:nvSpPr>
          <p:spPr>
            <a:xfrm>
              <a:off x="13649280" y="-2843"/>
              <a:ext cx="4658955" cy="10287000"/>
            </a:xfrm>
            <a:prstGeom prst="rect">
              <a:avLst/>
            </a:prstGeom>
            <a:solidFill>
              <a:srgbClr val="227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6">
              <a:extLst>
                <a:ext uri="{FF2B5EF4-FFF2-40B4-BE49-F238E27FC236}">
                  <a16:creationId xmlns:a16="http://schemas.microsoft.com/office/drawing/2014/main" id="{FB644493-2104-2DC7-858B-313061303F75}"/>
                </a:ext>
              </a:extLst>
            </p:cNvPr>
            <p:cNvSpPr txBox="1"/>
            <p:nvPr/>
          </p:nvSpPr>
          <p:spPr>
            <a:xfrm>
              <a:off x="14501790"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4</a:t>
              </a:r>
            </a:p>
          </p:txBody>
        </p:sp>
        <p:sp>
          <p:nvSpPr>
            <p:cNvPr id="16" name="TextBox 16">
              <a:extLst>
                <a:ext uri="{FF2B5EF4-FFF2-40B4-BE49-F238E27FC236}">
                  <a16:creationId xmlns:a16="http://schemas.microsoft.com/office/drawing/2014/main" id="{FF2BDDBB-EBEF-7E7D-9EC6-002B2509B9D1}"/>
                </a:ext>
              </a:extLst>
            </p:cNvPr>
            <p:cNvSpPr txBox="1"/>
            <p:nvPr/>
          </p:nvSpPr>
          <p:spPr>
            <a:xfrm>
              <a:off x="14268547" y="3275657"/>
              <a:ext cx="3400185" cy="1410643"/>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GALLERY VIEW</a:t>
              </a:r>
            </a:p>
          </p:txBody>
        </p:sp>
        <p:pic>
          <p:nvPicPr>
            <p:cNvPr id="19" name="Graphic 18" descr="Images with solid fill">
              <a:extLst>
                <a:ext uri="{FF2B5EF4-FFF2-40B4-BE49-F238E27FC236}">
                  <a16:creationId xmlns:a16="http://schemas.microsoft.com/office/drawing/2014/main" id="{8F3CFF14-9FCE-7454-E793-AA6DDA6EB0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511439" y="8496300"/>
              <a:ext cx="914400" cy="914400"/>
            </a:xfrm>
            <a:prstGeom prst="rect">
              <a:avLst/>
            </a:prstGeom>
          </p:spPr>
        </p:pic>
        <p:sp>
          <p:nvSpPr>
            <p:cNvPr id="24" name="TextBox 18">
              <a:extLst>
                <a:ext uri="{FF2B5EF4-FFF2-40B4-BE49-F238E27FC236}">
                  <a16:creationId xmlns:a16="http://schemas.microsoft.com/office/drawing/2014/main" id="{9570073F-A316-8313-B212-7166ACDD8C94}"/>
                </a:ext>
              </a:extLst>
            </p:cNvPr>
            <p:cNvSpPr txBox="1"/>
            <p:nvPr/>
          </p:nvSpPr>
          <p:spPr>
            <a:xfrm>
              <a:off x="14588848" y="5612428"/>
              <a:ext cx="2928009" cy="1420710"/>
            </a:xfrm>
            <a:prstGeom prst="rect">
              <a:avLst/>
            </a:prstGeom>
          </p:spPr>
          <p:txBody>
            <a:bodyPr wrap="square" lIns="0" tIns="0" rIns="0" bIns="0" rtlCol="0" anchor="t">
              <a:spAutoFit/>
            </a:bodyPr>
            <a:lstStyle/>
            <a:p>
              <a:pPr algn="ctr">
                <a:lnSpc>
                  <a:spcPts val="2160"/>
                </a:lnSpc>
              </a:pPr>
              <a:r>
                <a:rPr lang="en-US" sz="2200" dirty="0">
                  <a:solidFill>
                    <a:srgbClr val="FFFFFF"/>
                  </a:solidFill>
                  <a:latin typeface="DM Sans" pitchFamily="2" charset="0"/>
                </a:rPr>
                <a:t>Images and metadata associated with data points can be viewed and filters in a display grid.</a:t>
              </a:r>
            </a:p>
          </p:txBody>
        </p:sp>
        <p:sp>
          <p:nvSpPr>
            <p:cNvPr id="28" name="Isosceles Triangle 27">
              <a:extLst>
                <a:ext uri="{FF2B5EF4-FFF2-40B4-BE49-F238E27FC236}">
                  <a16:creationId xmlns:a16="http://schemas.microsoft.com/office/drawing/2014/main" id="{E8F01DE9-920C-7EA3-1BBD-28FC3A4F0FFC}"/>
                </a:ext>
              </a:extLst>
            </p:cNvPr>
            <p:cNvSpPr/>
            <p:nvPr/>
          </p:nvSpPr>
          <p:spPr>
            <a:xfrm rot="5400000">
              <a:off x="18173700" y="952500"/>
              <a:ext cx="914400" cy="685800"/>
            </a:xfrm>
            <a:prstGeom prst="triangle">
              <a:avLst/>
            </a:prstGeom>
            <a:solidFill>
              <a:srgbClr val="227C9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3023EA9-67FD-3E8D-6159-F62BB4C82294}"/>
              </a:ext>
            </a:extLst>
          </p:cNvPr>
          <p:cNvGrpSpPr/>
          <p:nvPr/>
        </p:nvGrpSpPr>
        <p:grpSpPr>
          <a:xfrm>
            <a:off x="9069319" y="0"/>
            <a:ext cx="5252776" cy="10287000"/>
            <a:chOff x="9069319" y="0"/>
            <a:chExt cx="5252776" cy="10287000"/>
          </a:xfrm>
        </p:grpSpPr>
        <p:sp>
          <p:nvSpPr>
            <p:cNvPr id="7" name="Rectangle 6">
              <a:extLst>
                <a:ext uri="{FF2B5EF4-FFF2-40B4-BE49-F238E27FC236}">
                  <a16:creationId xmlns:a16="http://schemas.microsoft.com/office/drawing/2014/main" id="{98DF9016-9A8D-8028-DD11-C1DE0218345E}"/>
                </a:ext>
              </a:extLst>
            </p:cNvPr>
            <p:cNvSpPr/>
            <p:nvPr/>
          </p:nvSpPr>
          <p:spPr>
            <a:xfrm>
              <a:off x="9069319" y="0"/>
              <a:ext cx="4572000" cy="10287000"/>
            </a:xfrm>
            <a:prstGeom prst="rect">
              <a:avLst/>
            </a:prstGeom>
            <a:solidFill>
              <a:srgbClr val="FFCB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6">
              <a:extLst>
                <a:ext uri="{FF2B5EF4-FFF2-40B4-BE49-F238E27FC236}">
                  <a16:creationId xmlns:a16="http://schemas.microsoft.com/office/drawing/2014/main" id="{8C8DF918-77D7-80A7-FF02-70A308800BDA}"/>
                </a:ext>
              </a:extLst>
            </p:cNvPr>
            <p:cNvSpPr txBox="1"/>
            <p:nvPr/>
          </p:nvSpPr>
          <p:spPr>
            <a:xfrm>
              <a:off x="9888469"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3</a:t>
              </a:r>
            </a:p>
          </p:txBody>
        </p:sp>
        <p:sp>
          <p:nvSpPr>
            <p:cNvPr id="15" name="TextBox 16">
              <a:extLst>
                <a:ext uri="{FF2B5EF4-FFF2-40B4-BE49-F238E27FC236}">
                  <a16:creationId xmlns:a16="http://schemas.microsoft.com/office/drawing/2014/main" id="{7DB37042-4A41-52AC-06D8-E68066C53AAE}"/>
                </a:ext>
              </a:extLst>
            </p:cNvPr>
            <p:cNvSpPr txBox="1"/>
            <p:nvPr/>
          </p:nvSpPr>
          <p:spPr>
            <a:xfrm>
              <a:off x="9655226" y="3275657"/>
              <a:ext cx="3400185" cy="1410643"/>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LIST VIEW</a:t>
              </a:r>
            </a:p>
          </p:txBody>
        </p:sp>
        <p:pic>
          <p:nvPicPr>
            <p:cNvPr id="20" name="Graphic 19" descr="Clipboard Checked outline">
              <a:extLst>
                <a:ext uri="{FF2B5EF4-FFF2-40B4-BE49-F238E27FC236}">
                  <a16:creationId xmlns:a16="http://schemas.microsoft.com/office/drawing/2014/main" id="{A3223134-ADB2-AB29-1838-1C137ECEA4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900773" y="8496300"/>
              <a:ext cx="914400" cy="914400"/>
            </a:xfrm>
            <a:prstGeom prst="rect">
              <a:avLst/>
            </a:prstGeom>
          </p:spPr>
        </p:pic>
        <p:sp>
          <p:nvSpPr>
            <p:cNvPr id="23" name="TextBox 18">
              <a:extLst>
                <a:ext uri="{FF2B5EF4-FFF2-40B4-BE49-F238E27FC236}">
                  <a16:creationId xmlns:a16="http://schemas.microsoft.com/office/drawing/2014/main" id="{8CE2942D-541E-D845-8D82-6B1E1E217B28}"/>
                </a:ext>
              </a:extLst>
            </p:cNvPr>
            <p:cNvSpPr txBox="1"/>
            <p:nvPr/>
          </p:nvSpPr>
          <p:spPr>
            <a:xfrm>
              <a:off x="9846588" y="5612428"/>
              <a:ext cx="3012736" cy="1131272"/>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A table view, in which the full data set can filtered through simple data processing parameters. </a:t>
              </a:r>
            </a:p>
          </p:txBody>
        </p:sp>
        <p:sp>
          <p:nvSpPr>
            <p:cNvPr id="27" name="Isosceles Triangle 26">
              <a:extLst>
                <a:ext uri="{FF2B5EF4-FFF2-40B4-BE49-F238E27FC236}">
                  <a16:creationId xmlns:a16="http://schemas.microsoft.com/office/drawing/2014/main" id="{1A934CB6-0FA8-EE6A-C00C-CB2DFF24A78E}"/>
                </a:ext>
              </a:extLst>
            </p:cNvPr>
            <p:cNvSpPr/>
            <p:nvPr/>
          </p:nvSpPr>
          <p:spPr>
            <a:xfrm rot="5400000">
              <a:off x="13521995" y="952500"/>
              <a:ext cx="914400" cy="685800"/>
            </a:xfrm>
            <a:prstGeom prst="triangle">
              <a:avLst/>
            </a:prstGeom>
            <a:solidFill>
              <a:srgbClr val="FFCB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E5A09142-3FA4-0DAA-E08E-5F97328BB1AC}"/>
              </a:ext>
            </a:extLst>
          </p:cNvPr>
          <p:cNvGrpSpPr/>
          <p:nvPr/>
        </p:nvGrpSpPr>
        <p:grpSpPr>
          <a:xfrm>
            <a:off x="4530301" y="-2843"/>
            <a:ext cx="5234863" cy="10287000"/>
            <a:chOff x="4530301" y="-2843"/>
            <a:chExt cx="5234863" cy="10287000"/>
          </a:xfrm>
        </p:grpSpPr>
        <p:sp>
          <p:nvSpPr>
            <p:cNvPr id="6" name="Rectangle 5">
              <a:extLst>
                <a:ext uri="{FF2B5EF4-FFF2-40B4-BE49-F238E27FC236}">
                  <a16:creationId xmlns:a16="http://schemas.microsoft.com/office/drawing/2014/main" id="{6922F997-75EF-3599-EFD4-E57AE3EEBA7E}"/>
                </a:ext>
              </a:extLst>
            </p:cNvPr>
            <p:cNvSpPr/>
            <p:nvPr/>
          </p:nvSpPr>
          <p:spPr>
            <a:xfrm>
              <a:off x="4530301" y="-2843"/>
              <a:ext cx="4572000" cy="10287000"/>
            </a:xfrm>
            <a:prstGeom prst="rect">
              <a:avLst/>
            </a:prstGeom>
            <a:solidFill>
              <a:srgbClr val="48CF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16">
              <a:extLst>
                <a:ext uri="{FF2B5EF4-FFF2-40B4-BE49-F238E27FC236}">
                  <a16:creationId xmlns:a16="http://schemas.microsoft.com/office/drawing/2014/main" id="{B567AEE0-9D05-EC02-F034-C9FC261428A7}"/>
                </a:ext>
              </a:extLst>
            </p:cNvPr>
            <p:cNvSpPr txBox="1"/>
            <p:nvPr/>
          </p:nvSpPr>
          <p:spPr>
            <a:xfrm>
              <a:off x="5181600"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2</a:t>
              </a:r>
            </a:p>
          </p:txBody>
        </p:sp>
        <p:sp>
          <p:nvSpPr>
            <p:cNvPr id="14" name="TextBox 16">
              <a:extLst>
                <a:ext uri="{FF2B5EF4-FFF2-40B4-BE49-F238E27FC236}">
                  <a16:creationId xmlns:a16="http://schemas.microsoft.com/office/drawing/2014/main" id="{C2791559-D677-22D0-D318-5E33E1BA6E26}"/>
                </a:ext>
              </a:extLst>
            </p:cNvPr>
            <p:cNvSpPr txBox="1"/>
            <p:nvPr/>
          </p:nvSpPr>
          <p:spPr>
            <a:xfrm>
              <a:off x="4948357" y="3275657"/>
              <a:ext cx="3400185" cy="1410643"/>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GRAPH VIEW</a:t>
              </a:r>
            </a:p>
          </p:txBody>
        </p:sp>
        <p:pic>
          <p:nvPicPr>
            <p:cNvPr id="18" name="Graphic 17" descr="Network with solid fill">
              <a:extLst>
                <a:ext uri="{FF2B5EF4-FFF2-40B4-BE49-F238E27FC236}">
                  <a16:creationId xmlns:a16="http://schemas.microsoft.com/office/drawing/2014/main" id="{28FE332E-3E6E-A808-6F31-821DF50A8E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191249" y="8496300"/>
              <a:ext cx="914400" cy="914400"/>
            </a:xfrm>
            <a:prstGeom prst="rect">
              <a:avLst/>
            </a:prstGeom>
          </p:spPr>
        </p:pic>
        <p:sp>
          <p:nvSpPr>
            <p:cNvPr id="22" name="TextBox 18">
              <a:extLst>
                <a:ext uri="{FF2B5EF4-FFF2-40B4-BE49-F238E27FC236}">
                  <a16:creationId xmlns:a16="http://schemas.microsoft.com/office/drawing/2014/main" id="{F22A94ED-0DDA-EB2A-EF21-1FAA49A08A1A}"/>
                </a:ext>
              </a:extLst>
            </p:cNvPr>
            <p:cNvSpPr txBox="1"/>
            <p:nvPr/>
          </p:nvSpPr>
          <p:spPr>
            <a:xfrm>
              <a:off x="5355142" y="5612428"/>
              <a:ext cx="2928009" cy="1131272"/>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Conceptual web connecting data points and attributes (i.e. nodes and edges). </a:t>
              </a:r>
            </a:p>
          </p:txBody>
        </p:sp>
        <p:sp>
          <p:nvSpPr>
            <p:cNvPr id="26" name="Isosceles Triangle 25">
              <a:extLst>
                <a:ext uri="{FF2B5EF4-FFF2-40B4-BE49-F238E27FC236}">
                  <a16:creationId xmlns:a16="http://schemas.microsoft.com/office/drawing/2014/main" id="{7B2E9978-6C32-D943-8C78-A0F6DA49A7E3}"/>
                </a:ext>
              </a:extLst>
            </p:cNvPr>
            <p:cNvSpPr/>
            <p:nvPr/>
          </p:nvSpPr>
          <p:spPr>
            <a:xfrm rot="5400000">
              <a:off x="8965064" y="952500"/>
              <a:ext cx="914400" cy="685800"/>
            </a:xfrm>
            <a:prstGeom prst="triangle">
              <a:avLst/>
            </a:prstGeom>
            <a:solidFill>
              <a:srgbClr val="48CF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2A93662-E403-E04D-8D11-6C61080C99E3}"/>
              </a:ext>
            </a:extLst>
          </p:cNvPr>
          <p:cNvGrpSpPr/>
          <p:nvPr/>
        </p:nvGrpSpPr>
        <p:grpSpPr>
          <a:xfrm>
            <a:off x="-15922" y="0"/>
            <a:ext cx="5234107" cy="10287000"/>
            <a:chOff x="-15922" y="0"/>
            <a:chExt cx="5234107" cy="10287000"/>
          </a:xfrm>
        </p:grpSpPr>
        <p:sp>
          <p:nvSpPr>
            <p:cNvPr id="2" name="Rectangle 1">
              <a:extLst>
                <a:ext uri="{FF2B5EF4-FFF2-40B4-BE49-F238E27FC236}">
                  <a16:creationId xmlns:a16="http://schemas.microsoft.com/office/drawing/2014/main" id="{04824743-7B81-BEE5-5D66-D002019F996F}"/>
                </a:ext>
              </a:extLst>
            </p:cNvPr>
            <p:cNvSpPr/>
            <p:nvPr/>
          </p:nvSpPr>
          <p:spPr>
            <a:xfrm>
              <a:off x="-15922" y="0"/>
              <a:ext cx="4572000" cy="10287000"/>
            </a:xfrm>
            <a:prstGeom prst="rect">
              <a:avLst/>
            </a:prstGeom>
            <a:solidFill>
              <a:srgbClr val="FE6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6">
              <a:extLst>
                <a:ext uri="{FF2B5EF4-FFF2-40B4-BE49-F238E27FC236}">
                  <a16:creationId xmlns:a16="http://schemas.microsoft.com/office/drawing/2014/main" id="{A6C560CA-2253-82D7-2602-5C81A051E443}"/>
                </a:ext>
              </a:extLst>
            </p:cNvPr>
            <p:cNvSpPr txBox="1"/>
            <p:nvPr/>
          </p:nvSpPr>
          <p:spPr>
            <a:xfrm>
              <a:off x="806831" y="1333500"/>
              <a:ext cx="2933700" cy="896399"/>
            </a:xfrm>
            <a:prstGeom prst="rect">
              <a:avLst/>
            </a:prstGeom>
          </p:spPr>
          <p:txBody>
            <a:bodyPr wrap="square" lIns="0" tIns="0" rIns="0" bIns="0" rtlCol="0" anchor="t">
              <a:spAutoFit/>
            </a:bodyPr>
            <a:lstStyle/>
            <a:p>
              <a:pPr algn="ctr">
                <a:lnSpc>
                  <a:spcPts val="5544"/>
                </a:lnSpc>
              </a:pPr>
              <a:r>
                <a:rPr lang="en-US" sz="15000" dirty="0">
                  <a:solidFill>
                    <a:schemeClr val="bg1"/>
                  </a:solidFill>
                  <a:latin typeface="Kollektif Bold"/>
                </a:rPr>
                <a:t>1</a:t>
              </a:r>
            </a:p>
          </p:txBody>
        </p:sp>
        <p:sp>
          <p:nvSpPr>
            <p:cNvPr id="13" name="TextBox 16">
              <a:extLst>
                <a:ext uri="{FF2B5EF4-FFF2-40B4-BE49-F238E27FC236}">
                  <a16:creationId xmlns:a16="http://schemas.microsoft.com/office/drawing/2014/main" id="{80F3B721-AEB6-2202-CE28-A112FD5D1835}"/>
                </a:ext>
              </a:extLst>
            </p:cNvPr>
            <p:cNvSpPr txBox="1"/>
            <p:nvPr/>
          </p:nvSpPr>
          <p:spPr>
            <a:xfrm>
              <a:off x="465265" y="3275657"/>
              <a:ext cx="3400185" cy="1410643"/>
            </a:xfrm>
            <a:prstGeom prst="rect">
              <a:avLst/>
            </a:prstGeom>
          </p:spPr>
          <p:txBody>
            <a:bodyPr wrap="square" lIns="0" tIns="0" rIns="0" bIns="0" rtlCol="0" anchor="t">
              <a:spAutoFit/>
            </a:bodyPr>
            <a:lstStyle/>
            <a:p>
              <a:pPr algn="ctr">
                <a:lnSpc>
                  <a:spcPts val="5544"/>
                </a:lnSpc>
              </a:pPr>
              <a:r>
                <a:rPr lang="en-US" sz="5600" dirty="0">
                  <a:solidFill>
                    <a:schemeClr val="bg1"/>
                  </a:solidFill>
                  <a:latin typeface="Kollektif Bold"/>
                </a:rPr>
                <a:t>MAP VIEW</a:t>
              </a:r>
            </a:p>
          </p:txBody>
        </p:sp>
        <p:pic>
          <p:nvPicPr>
            <p:cNvPr id="17" name="Graphic 16" descr="Earth Globe - Asia with solid fill">
              <a:extLst>
                <a:ext uri="{FF2B5EF4-FFF2-40B4-BE49-F238E27FC236}">
                  <a16:creationId xmlns:a16="http://schemas.microsoft.com/office/drawing/2014/main" id="{D0521E3B-488E-EE52-AC68-5ED3A1CCC4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12878" y="8496300"/>
              <a:ext cx="914400" cy="914400"/>
            </a:xfrm>
            <a:prstGeom prst="rect">
              <a:avLst/>
            </a:prstGeom>
          </p:spPr>
        </p:pic>
        <p:sp>
          <p:nvSpPr>
            <p:cNvPr id="21" name="TextBox 18">
              <a:extLst>
                <a:ext uri="{FF2B5EF4-FFF2-40B4-BE49-F238E27FC236}">
                  <a16:creationId xmlns:a16="http://schemas.microsoft.com/office/drawing/2014/main" id="{01C4D4AE-59FE-5289-FA5A-E130746EB30B}"/>
                </a:ext>
              </a:extLst>
            </p:cNvPr>
            <p:cNvSpPr txBox="1"/>
            <p:nvPr/>
          </p:nvSpPr>
          <p:spPr>
            <a:xfrm>
              <a:off x="700780" y="5612428"/>
              <a:ext cx="2928009" cy="1131272"/>
            </a:xfrm>
            <a:prstGeom prst="rect">
              <a:avLst/>
            </a:prstGeom>
          </p:spPr>
          <p:txBody>
            <a:bodyPr wrap="square" lIns="0" tIns="0" rIns="0" bIns="0" rtlCol="0" anchor="t">
              <a:spAutoFit/>
            </a:bodyPr>
            <a:lstStyle/>
            <a:p>
              <a:pPr algn="ctr">
                <a:lnSpc>
                  <a:spcPts val="2160"/>
                </a:lnSpc>
              </a:pPr>
              <a:r>
                <a:rPr lang="en-US" sz="2000" dirty="0">
                  <a:solidFill>
                    <a:schemeClr val="bg1"/>
                  </a:solidFill>
                  <a:latin typeface="DM Sans"/>
                </a:rPr>
                <a:t>Displays geospatial data as either a single point, or as lines connecting two points. </a:t>
              </a:r>
            </a:p>
          </p:txBody>
        </p:sp>
        <p:sp>
          <p:nvSpPr>
            <p:cNvPr id="25" name="Isosceles Triangle 24">
              <a:extLst>
                <a:ext uri="{FF2B5EF4-FFF2-40B4-BE49-F238E27FC236}">
                  <a16:creationId xmlns:a16="http://schemas.microsoft.com/office/drawing/2014/main" id="{E18FA697-319A-23D0-0AF0-85B61B4D9FC6}"/>
                </a:ext>
              </a:extLst>
            </p:cNvPr>
            <p:cNvSpPr/>
            <p:nvPr/>
          </p:nvSpPr>
          <p:spPr>
            <a:xfrm rot="5400000">
              <a:off x="4418085" y="952500"/>
              <a:ext cx="914400" cy="685800"/>
            </a:xfrm>
            <a:prstGeom prst="triangle">
              <a:avLst/>
            </a:prstGeom>
            <a:solidFill>
              <a:srgbClr val="FE6D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3810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3208764"/>
            <a:ext cx="10620170" cy="2564805"/>
          </a:xfrm>
          <a:prstGeom prst="rect">
            <a:avLst/>
          </a:prstGeom>
        </p:spPr>
        <p:txBody>
          <a:bodyPr wrap="square" lIns="0" tIns="0" rIns="0" bIns="0" rtlCol="0" anchor="t">
            <a:spAutoFit/>
          </a:bodyPr>
          <a:lstStyle/>
          <a:p>
            <a:pPr algn="ctr">
              <a:lnSpc>
                <a:spcPts val="9999"/>
              </a:lnSpc>
            </a:pPr>
            <a:r>
              <a:rPr lang="en-US" sz="9999" dirty="0">
                <a:solidFill>
                  <a:srgbClr val="227C9D"/>
                </a:solidFill>
                <a:latin typeface="Kollektif Bold"/>
              </a:rPr>
              <a:t>IMPORTING DATA</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0" name="Group 20"/>
          <p:cNvGrpSpPr/>
          <p:nvPr/>
        </p:nvGrpSpPr>
        <p:grpSpPr>
          <a:xfrm rot="2700000">
            <a:off x="14381224" y="7574679"/>
            <a:ext cx="7415398" cy="3565095"/>
            <a:chOff x="0" y="0"/>
            <a:chExt cx="660400" cy="317500"/>
          </a:xfrm>
        </p:grpSpPr>
        <p:sp>
          <p:nvSpPr>
            <p:cNvPr id="21" name="Freeform 2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2" name="TextBox 2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3" name="AutoShape 23"/>
          <p:cNvSpPr/>
          <p:nvPr/>
        </p:nvSpPr>
        <p:spPr>
          <a:xfrm>
            <a:off x="13918610" y="8394229"/>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24" name="AutoShape 24"/>
          <p:cNvSpPr/>
          <p:nvPr/>
        </p:nvSpPr>
        <p:spPr>
          <a:xfrm>
            <a:off x="13704664" y="870690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5" name="AutoShape 25"/>
          <p:cNvSpPr/>
          <p:nvPr/>
        </p:nvSpPr>
        <p:spPr>
          <a:xfrm>
            <a:off x="13525062" y="906537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6" name="AutoShape 26"/>
          <p:cNvSpPr/>
          <p:nvPr/>
        </p:nvSpPr>
        <p:spPr>
          <a:xfrm>
            <a:off x="13398407" y="9451643"/>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13254553" y="989132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28" name="Group 28"/>
          <p:cNvGrpSpPr/>
          <p:nvPr/>
        </p:nvGrpSpPr>
        <p:grpSpPr>
          <a:xfrm rot="2700000">
            <a:off x="-1376391" y="-3093321"/>
            <a:ext cx="7415398" cy="3565095"/>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30" name="TextBox 3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1" name="AutoShape 31"/>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33" name="AutoShape 33"/>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34" name="AutoShape 34"/>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5" name="AutoShape 35"/>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6" name="AutoShape 36"/>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AutoShape 37"/>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38" name="AutoShape 38"/>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
        <p:nvSpPr>
          <p:cNvPr id="39" name="TextBox 39"/>
          <p:cNvSpPr txBox="1"/>
          <p:nvPr/>
        </p:nvSpPr>
        <p:spPr>
          <a:xfrm>
            <a:off x="3904468" y="5899262"/>
            <a:ext cx="10479064" cy="865622"/>
          </a:xfrm>
          <a:prstGeom prst="rect">
            <a:avLst/>
          </a:prstGeom>
        </p:spPr>
        <p:txBody>
          <a:bodyPr wrap="square" lIns="0" tIns="0" rIns="0" bIns="0" rtlCol="0" anchor="t">
            <a:spAutoFit/>
          </a:bodyPr>
          <a:lstStyle/>
          <a:p>
            <a:pPr algn="ctr">
              <a:lnSpc>
                <a:spcPts val="3360"/>
              </a:lnSpc>
            </a:pPr>
            <a:r>
              <a:rPr lang="en-US" sz="2800" dirty="0">
                <a:solidFill>
                  <a:srgbClr val="545454"/>
                </a:solidFill>
                <a:latin typeface="DM Sans"/>
              </a:rPr>
              <a:t>This section will guide you through the process of importing data into Palladio.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F750FF-9924-24B4-D38A-5D35293E3238}"/>
              </a:ext>
            </a:extLst>
          </p:cNvPr>
          <p:cNvPicPr>
            <a:picLocks noChangeAspect="1"/>
          </p:cNvPicPr>
          <p:nvPr/>
        </p:nvPicPr>
        <p:blipFill>
          <a:blip r:embed="rId3"/>
          <a:stretch>
            <a:fillRect/>
          </a:stretch>
        </p:blipFill>
        <p:spPr>
          <a:xfrm>
            <a:off x="6538263" y="269940"/>
            <a:ext cx="11354784" cy="5966977"/>
          </a:xfrm>
          <a:prstGeom prst="rect">
            <a:avLst/>
          </a:prstGeom>
        </p:spPr>
      </p:pic>
      <p:grpSp>
        <p:nvGrpSpPr>
          <p:cNvPr id="3" name="Group 3"/>
          <p:cNvGrpSpPr/>
          <p:nvPr/>
        </p:nvGrpSpPr>
        <p:grpSpPr>
          <a:xfrm>
            <a:off x="1028700" y="3369191"/>
            <a:ext cx="1475373" cy="1475373"/>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6D73"/>
            </a:solidFill>
          </p:spPr>
          <p:txBody>
            <a:bodyPr/>
            <a:lstStyle/>
            <a:p>
              <a:endParaRPr lang="en-US"/>
            </a:p>
          </p:txBody>
        </p:sp>
      </p:grpSp>
      <p:grpSp>
        <p:nvGrpSpPr>
          <p:cNvPr id="6" name="Group 6"/>
          <p:cNvGrpSpPr/>
          <p:nvPr/>
        </p:nvGrpSpPr>
        <p:grpSpPr>
          <a:xfrm>
            <a:off x="1028700" y="5287125"/>
            <a:ext cx="1475373" cy="147537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CFAE"/>
            </a:solidFill>
          </p:spPr>
          <p:txBody>
            <a:bodyPr/>
            <a:lstStyle/>
            <a:p>
              <a:endParaRPr lang="en-US"/>
            </a:p>
          </p:txBody>
        </p:sp>
      </p:grpSp>
      <p:grpSp>
        <p:nvGrpSpPr>
          <p:cNvPr id="9" name="Group 9"/>
          <p:cNvGrpSpPr/>
          <p:nvPr/>
        </p:nvGrpSpPr>
        <p:grpSpPr>
          <a:xfrm>
            <a:off x="1028700" y="7202204"/>
            <a:ext cx="1475373" cy="147537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B77"/>
            </a:solidFill>
          </p:spPr>
          <p:txBody>
            <a:bodyPr/>
            <a:lstStyle/>
            <a:p>
              <a:endParaRPr lang="en-US"/>
            </a:p>
          </p:txBody>
        </p:sp>
      </p:grpSp>
      <p:sp>
        <p:nvSpPr>
          <p:cNvPr id="16" name="TextBox 16"/>
          <p:cNvSpPr txBox="1"/>
          <p:nvPr/>
        </p:nvSpPr>
        <p:spPr>
          <a:xfrm>
            <a:off x="1028700" y="1519363"/>
            <a:ext cx="4799768" cy="1410643"/>
          </a:xfrm>
          <a:prstGeom prst="rect">
            <a:avLst/>
          </a:prstGeom>
        </p:spPr>
        <p:txBody>
          <a:bodyPr lIns="0" tIns="0" rIns="0" bIns="0" rtlCol="0" anchor="t">
            <a:spAutoFit/>
          </a:bodyPr>
          <a:lstStyle/>
          <a:p>
            <a:pPr>
              <a:lnSpc>
                <a:spcPts val="5544"/>
              </a:lnSpc>
            </a:pPr>
            <a:r>
              <a:rPr lang="en-US" sz="5600" dirty="0">
                <a:solidFill>
                  <a:srgbClr val="FE6D73"/>
                </a:solidFill>
                <a:latin typeface="Kollektif Bold"/>
              </a:rPr>
              <a:t>GETTING STARTED</a:t>
            </a:r>
          </a:p>
        </p:txBody>
      </p:sp>
      <p:sp>
        <p:nvSpPr>
          <p:cNvPr id="2" name="TextBox 5">
            <a:extLst>
              <a:ext uri="{FF2B5EF4-FFF2-40B4-BE49-F238E27FC236}">
                <a16:creationId xmlns:a16="http://schemas.microsoft.com/office/drawing/2014/main" id="{A51CAA72-95DB-E2F0-F36D-CB356B9D959C}"/>
              </a:ext>
            </a:extLst>
          </p:cNvPr>
          <p:cNvSpPr txBox="1"/>
          <p:nvPr/>
        </p:nvSpPr>
        <p:spPr>
          <a:xfrm>
            <a:off x="1028700" y="3837653"/>
            <a:ext cx="1475373" cy="481256"/>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1</a:t>
            </a:r>
          </a:p>
        </p:txBody>
      </p:sp>
      <p:sp>
        <p:nvSpPr>
          <p:cNvPr id="5" name="TextBox 8">
            <a:extLst>
              <a:ext uri="{FF2B5EF4-FFF2-40B4-BE49-F238E27FC236}">
                <a16:creationId xmlns:a16="http://schemas.microsoft.com/office/drawing/2014/main" id="{42863062-0420-C0A9-9D1B-2F9A41AE3BC9}"/>
              </a:ext>
            </a:extLst>
          </p:cNvPr>
          <p:cNvSpPr txBox="1"/>
          <p:nvPr/>
        </p:nvSpPr>
        <p:spPr>
          <a:xfrm>
            <a:off x="1028700" y="57555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2</a:t>
            </a:r>
          </a:p>
        </p:txBody>
      </p:sp>
      <p:sp>
        <p:nvSpPr>
          <p:cNvPr id="8" name="TextBox 11">
            <a:extLst>
              <a:ext uri="{FF2B5EF4-FFF2-40B4-BE49-F238E27FC236}">
                <a16:creationId xmlns:a16="http://schemas.microsoft.com/office/drawing/2014/main" id="{AC178F12-1CE4-F383-9008-50D575CB1E56}"/>
              </a:ext>
            </a:extLst>
          </p:cNvPr>
          <p:cNvSpPr txBox="1"/>
          <p:nvPr/>
        </p:nvSpPr>
        <p:spPr>
          <a:xfrm>
            <a:off x="1028700" y="7670687"/>
            <a:ext cx="1475373" cy="481330"/>
          </a:xfrm>
          <a:prstGeom prst="rect">
            <a:avLst/>
          </a:prstGeom>
        </p:spPr>
        <p:txBody>
          <a:bodyPr lIns="0" tIns="0" rIns="0" bIns="0" rtlCol="0" anchor="t">
            <a:spAutoFit/>
          </a:bodyPr>
          <a:lstStyle/>
          <a:p>
            <a:pPr algn="ctr">
              <a:lnSpc>
                <a:spcPts val="3919"/>
              </a:lnSpc>
            </a:pPr>
            <a:r>
              <a:rPr lang="en-US" sz="2799" dirty="0">
                <a:solidFill>
                  <a:srgbClr val="FFFFFF"/>
                </a:solidFill>
                <a:latin typeface="IBM Plex Sans Bold"/>
              </a:rPr>
              <a:t>3</a:t>
            </a:r>
          </a:p>
        </p:txBody>
      </p:sp>
      <p:pic>
        <p:nvPicPr>
          <p:cNvPr id="12" name="Picture 11">
            <a:extLst>
              <a:ext uri="{FF2B5EF4-FFF2-40B4-BE49-F238E27FC236}">
                <a16:creationId xmlns:a16="http://schemas.microsoft.com/office/drawing/2014/main" id="{BD9B6746-4BE2-F15F-F3DA-7C0194550340}"/>
              </a:ext>
            </a:extLst>
          </p:cNvPr>
          <p:cNvPicPr>
            <a:picLocks noChangeAspect="1"/>
          </p:cNvPicPr>
          <p:nvPr/>
        </p:nvPicPr>
        <p:blipFill>
          <a:blip r:embed="rId4"/>
          <a:stretch>
            <a:fillRect/>
          </a:stretch>
        </p:blipFill>
        <p:spPr>
          <a:xfrm>
            <a:off x="6538263" y="2291076"/>
            <a:ext cx="11354784" cy="5966736"/>
          </a:xfrm>
          <a:prstGeom prst="rect">
            <a:avLst/>
          </a:prstGeom>
        </p:spPr>
      </p:pic>
      <p:pic>
        <p:nvPicPr>
          <p:cNvPr id="14" name="Picture 13">
            <a:extLst>
              <a:ext uri="{FF2B5EF4-FFF2-40B4-BE49-F238E27FC236}">
                <a16:creationId xmlns:a16="http://schemas.microsoft.com/office/drawing/2014/main" id="{2FFA7526-D88D-E763-4031-33525BC0E259}"/>
              </a:ext>
            </a:extLst>
          </p:cNvPr>
          <p:cNvPicPr>
            <a:picLocks noChangeAspect="1"/>
          </p:cNvPicPr>
          <p:nvPr/>
        </p:nvPicPr>
        <p:blipFill>
          <a:blip r:embed="rId5"/>
          <a:stretch>
            <a:fillRect/>
          </a:stretch>
        </p:blipFill>
        <p:spPr>
          <a:xfrm>
            <a:off x="10286703" y="263924"/>
            <a:ext cx="5779049" cy="9735018"/>
          </a:xfrm>
          <a:prstGeom prst="rect">
            <a:avLst/>
          </a:prstGeom>
        </p:spPr>
      </p:pic>
      <p:sp>
        <p:nvSpPr>
          <p:cNvPr id="17" name="TextBox 17"/>
          <p:cNvSpPr txBox="1"/>
          <p:nvPr/>
        </p:nvSpPr>
        <p:spPr>
          <a:xfrm>
            <a:off x="2789823" y="3282096"/>
            <a:ext cx="3462690" cy="481330"/>
          </a:xfrm>
          <a:prstGeom prst="rect">
            <a:avLst/>
          </a:prstGeom>
        </p:spPr>
        <p:txBody>
          <a:bodyPr lIns="0" tIns="0" rIns="0" bIns="0" rtlCol="0" anchor="t">
            <a:spAutoFit/>
          </a:bodyPr>
          <a:lstStyle/>
          <a:p>
            <a:pPr>
              <a:lnSpc>
                <a:spcPts val="3919"/>
              </a:lnSpc>
            </a:pPr>
            <a:r>
              <a:rPr lang="en-US" sz="2799" dirty="0">
                <a:solidFill>
                  <a:srgbClr val="FE6D73"/>
                </a:solidFill>
                <a:latin typeface="DM Sans Bold"/>
              </a:rPr>
              <a:t>DATA VERIFICATION</a:t>
            </a:r>
          </a:p>
        </p:txBody>
      </p:sp>
      <p:sp>
        <p:nvSpPr>
          <p:cNvPr id="18" name="TextBox 18"/>
          <p:cNvSpPr txBox="1"/>
          <p:nvPr/>
        </p:nvSpPr>
        <p:spPr>
          <a:xfrm>
            <a:off x="2789823" y="3807708"/>
            <a:ext cx="4631120" cy="841834"/>
          </a:xfrm>
          <a:prstGeom prst="rect">
            <a:avLst/>
          </a:prstGeom>
        </p:spPr>
        <p:txBody>
          <a:bodyPr lIns="0" tIns="0" rIns="0" bIns="0" rtlCol="0" anchor="t">
            <a:spAutoFit/>
          </a:bodyPr>
          <a:lstStyle/>
          <a:p>
            <a:pPr>
              <a:lnSpc>
                <a:spcPts val="2160"/>
              </a:lnSpc>
            </a:pPr>
            <a:r>
              <a:rPr lang="en-US" sz="1800" dirty="0">
                <a:solidFill>
                  <a:srgbClr val="545454"/>
                </a:solidFill>
                <a:latin typeface="DM Sans"/>
              </a:rPr>
              <a:t>Ensure the data is in a format compatible with Palladio. Supported formats include CSV, TSV, and Excel spreadsheets. </a:t>
            </a:r>
          </a:p>
        </p:txBody>
      </p:sp>
      <p:sp>
        <p:nvSpPr>
          <p:cNvPr id="19" name="TextBox 19"/>
          <p:cNvSpPr txBox="1"/>
          <p:nvPr/>
        </p:nvSpPr>
        <p:spPr>
          <a:xfrm>
            <a:off x="2789823" y="5198358"/>
            <a:ext cx="4296777" cy="477631"/>
          </a:xfrm>
          <a:prstGeom prst="rect">
            <a:avLst/>
          </a:prstGeom>
        </p:spPr>
        <p:txBody>
          <a:bodyPr wrap="square" lIns="0" tIns="0" rIns="0" bIns="0" rtlCol="0" anchor="t">
            <a:spAutoFit/>
          </a:bodyPr>
          <a:lstStyle/>
          <a:p>
            <a:pPr>
              <a:lnSpc>
                <a:spcPts val="3919"/>
              </a:lnSpc>
            </a:pPr>
            <a:r>
              <a:rPr lang="en-US" sz="2799" dirty="0">
                <a:solidFill>
                  <a:srgbClr val="48CFAE"/>
                </a:solidFill>
                <a:latin typeface="DM Sans Bold"/>
              </a:rPr>
              <a:t>CREATE A NEW PROJECT</a:t>
            </a:r>
          </a:p>
        </p:txBody>
      </p:sp>
      <p:sp>
        <p:nvSpPr>
          <p:cNvPr id="20" name="TextBox 20"/>
          <p:cNvSpPr txBox="1"/>
          <p:nvPr/>
        </p:nvSpPr>
        <p:spPr>
          <a:xfrm>
            <a:off x="2789823" y="5727314"/>
            <a:ext cx="4631120" cy="559705"/>
          </a:xfrm>
          <a:prstGeom prst="rect">
            <a:avLst/>
          </a:prstGeom>
        </p:spPr>
        <p:txBody>
          <a:bodyPr wrap="square" lIns="0" tIns="0" rIns="0" bIns="0" rtlCol="0" anchor="t">
            <a:spAutoFit/>
          </a:bodyPr>
          <a:lstStyle/>
          <a:p>
            <a:pPr>
              <a:lnSpc>
                <a:spcPts val="2160"/>
              </a:lnSpc>
            </a:pPr>
            <a:r>
              <a:rPr lang="en-US" sz="1800" dirty="0">
                <a:solidFill>
                  <a:srgbClr val="545454"/>
                </a:solidFill>
                <a:latin typeface="DM Sans"/>
              </a:rPr>
              <a:t>Launch Palladio and click the “Start” button to initiate a new project. </a:t>
            </a:r>
          </a:p>
        </p:txBody>
      </p:sp>
      <p:sp>
        <p:nvSpPr>
          <p:cNvPr id="21" name="TextBox 21"/>
          <p:cNvSpPr txBox="1"/>
          <p:nvPr/>
        </p:nvSpPr>
        <p:spPr>
          <a:xfrm>
            <a:off x="2789823" y="7113437"/>
            <a:ext cx="4296776" cy="477631"/>
          </a:xfrm>
          <a:prstGeom prst="rect">
            <a:avLst/>
          </a:prstGeom>
        </p:spPr>
        <p:txBody>
          <a:bodyPr wrap="square" lIns="0" tIns="0" rIns="0" bIns="0" rtlCol="0" anchor="t">
            <a:spAutoFit/>
          </a:bodyPr>
          <a:lstStyle/>
          <a:p>
            <a:pPr>
              <a:lnSpc>
                <a:spcPts val="3919"/>
              </a:lnSpc>
            </a:pPr>
            <a:r>
              <a:rPr lang="en-US" sz="2799" dirty="0">
                <a:solidFill>
                  <a:srgbClr val="FFCB77"/>
                </a:solidFill>
                <a:latin typeface="DM Sans Bold"/>
              </a:rPr>
              <a:t>LOAD SPREADSHEET</a:t>
            </a:r>
          </a:p>
        </p:txBody>
      </p:sp>
      <p:sp>
        <p:nvSpPr>
          <p:cNvPr id="22" name="TextBox 22"/>
          <p:cNvSpPr txBox="1"/>
          <p:nvPr/>
        </p:nvSpPr>
        <p:spPr>
          <a:xfrm>
            <a:off x="2789823" y="7642393"/>
            <a:ext cx="4631120" cy="559705"/>
          </a:xfrm>
          <a:prstGeom prst="rect">
            <a:avLst/>
          </a:prstGeom>
        </p:spPr>
        <p:txBody>
          <a:bodyPr lIns="0" tIns="0" rIns="0" bIns="0" rtlCol="0" anchor="t">
            <a:spAutoFit/>
          </a:bodyPr>
          <a:lstStyle/>
          <a:p>
            <a:pPr>
              <a:lnSpc>
                <a:spcPts val="2160"/>
              </a:lnSpc>
            </a:pPr>
            <a:r>
              <a:rPr lang="en-US" sz="1800" dirty="0">
                <a:solidFill>
                  <a:srgbClr val="545454"/>
                </a:solidFill>
                <a:latin typeface="DM Sans"/>
              </a:rPr>
              <a:t>Drag and drop or copy and paste to upload the data. </a:t>
            </a:r>
          </a:p>
        </p:txBody>
      </p:sp>
      <p:sp>
        <p:nvSpPr>
          <p:cNvPr id="15" name="Oval 14">
            <a:extLst>
              <a:ext uri="{FF2B5EF4-FFF2-40B4-BE49-F238E27FC236}">
                <a16:creationId xmlns:a16="http://schemas.microsoft.com/office/drawing/2014/main" id="{A2B4342E-8E25-24B6-1A29-AC91676C5789}"/>
              </a:ext>
            </a:extLst>
          </p:cNvPr>
          <p:cNvSpPr/>
          <p:nvPr/>
        </p:nvSpPr>
        <p:spPr>
          <a:xfrm>
            <a:off x="9144000" y="1702231"/>
            <a:ext cx="8839200" cy="374606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D64EEF4-CBC4-8D32-96B5-00E102170977}"/>
              </a:ext>
            </a:extLst>
          </p:cNvPr>
          <p:cNvSpPr/>
          <p:nvPr/>
        </p:nvSpPr>
        <p:spPr>
          <a:xfrm>
            <a:off x="9067438" y="5948214"/>
            <a:ext cx="1767537" cy="653914"/>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88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4" grpId="0" animBg="1"/>
      <p:bldP spid="2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124200" y="3278282"/>
            <a:ext cx="11620315" cy="2564805"/>
          </a:xfrm>
          <a:prstGeom prst="rect">
            <a:avLst/>
          </a:prstGeom>
        </p:spPr>
        <p:txBody>
          <a:bodyPr wrap="square" lIns="0" tIns="0" rIns="0" bIns="0" rtlCol="0" anchor="t">
            <a:spAutoFit/>
          </a:bodyPr>
          <a:lstStyle/>
          <a:p>
            <a:pPr algn="ctr">
              <a:lnSpc>
                <a:spcPts val="9999"/>
              </a:lnSpc>
            </a:pPr>
            <a:r>
              <a:rPr lang="en-US" sz="9999" dirty="0">
                <a:solidFill>
                  <a:srgbClr val="227C9D"/>
                </a:solidFill>
                <a:latin typeface="Kollektif Bold"/>
              </a:rPr>
              <a:t>SAMPLE VISUALIZATIONS</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0" name="Group 20"/>
          <p:cNvGrpSpPr/>
          <p:nvPr/>
        </p:nvGrpSpPr>
        <p:grpSpPr>
          <a:xfrm rot="2700000">
            <a:off x="14381224" y="7574679"/>
            <a:ext cx="7415398" cy="3565095"/>
            <a:chOff x="0" y="0"/>
            <a:chExt cx="660400" cy="317500"/>
          </a:xfrm>
        </p:grpSpPr>
        <p:sp>
          <p:nvSpPr>
            <p:cNvPr id="21" name="Freeform 2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2" name="TextBox 2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3" name="AutoShape 23"/>
          <p:cNvSpPr/>
          <p:nvPr/>
        </p:nvSpPr>
        <p:spPr>
          <a:xfrm>
            <a:off x="13918610" y="8394229"/>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24" name="AutoShape 24"/>
          <p:cNvSpPr/>
          <p:nvPr/>
        </p:nvSpPr>
        <p:spPr>
          <a:xfrm>
            <a:off x="13704664" y="870690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5" name="AutoShape 25"/>
          <p:cNvSpPr/>
          <p:nvPr/>
        </p:nvSpPr>
        <p:spPr>
          <a:xfrm>
            <a:off x="13525062" y="906537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6" name="AutoShape 26"/>
          <p:cNvSpPr/>
          <p:nvPr/>
        </p:nvSpPr>
        <p:spPr>
          <a:xfrm>
            <a:off x="13398407" y="9451643"/>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13254553" y="989132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28" name="Group 28"/>
          <p:cNvGrpSpPr/>
          <p:nvPr/>
        </p:nvGrpSpPr>
        <p:grpSpPr>
          <a:xfrm rot="2700000">
            <a:off x="-1376391" y="-3093321"/>
            <a:ext cx="7415398" cy="3565095"/>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30" name="TextBox 3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1" name="AutoShape 31"/>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33" name="AutoShape 33"/>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34" name="AutoShape 34"/>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5" name="AutoShape 35"/>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6" name="AutoShape 36"/>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AutoShape 37"/>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38" name="AutoShape 38"/>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
        <p:nvSpPr>
          <p:cNvPr id="39" name="TextBox 39"/>
          <p:cNvSpPr txBox="1"/>
          <p:nvPr/>
        </p:nvSpPr>
        <p:spPr>
          <a:xfrm>
            <a:off x="3187233" y="5968780"/>
            <a:ext cx="11494248" cy="865622"/>
          </a:xfrm>
          <a:prstGeom prst="rect">
            <a:avLst/>
          </a:prstGeom>
        </p:spPr>
        <p:txBody>
          <a:bodyPr wrap="square" lIns="0" tIns="0" rIns="0" bIns="0" rtlCol="0" anchor="t">
            <a:spAutoFit/>
          </a:bodyPr>
          <a:lstStyle/>
          <a:p>
            <a:pPr algn="ctr">
              <a:lnSpc>
                <a:spcPts val="3360"/>
              </a:lnSpc>
            </a:pPr>
            <a:r>
              <a:rPr lang="en-US" sz="2800" dirty="0">
                <a:solidFill>
                  <a:srgbClr val="545454"/>
                </a:solidFill>
                <a:latin typeface="DM Sans"/>
              </a:rPr>
              <a:t>This section will showcase a selection of sample visualizations, highlighting the versatility and power of Palladio's visualization tools.</a:t>
            </a:r>
          </a:p>
        </p:txBody>
      </p:sp>
    </p:spTree>
    <p:extLst>
      <p:ext uri="{BB962C8B-B14F-4D97-AF65-F5344CB8AC3E}">
        <p14:creationId xmlns:p14="http://schemas.microsoft.com/office/powerpoint/2010/main" val="3052609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F4CBAF3-09C8-BD1D-E152-A5AC981B78D3}"/>
              </a:ext>
            </a:extLst>
          </p:cNvPr>
          <p:cNvGrpSpPr/>
          <p:nvPr/>
        </p:nvGrpSpPr>
        <p:grpSpPr>
          <a:xfrm>
            <a:off x="0" y="14036"/>
            <a:ext cx="9144000" cy="10272963"/>
            <a:chOff x="0" y="14036"/>
            <a:chExt cx="9144000" cy="10272963"/>
          </a:xfrm>
        </p:grpSpPr>
        <p:pic>
          <p:nvPicPr>
            <p:cNvPr id="27" name="Picture 26" descr="A close-up of a network&#10;&#10;Description automatically generated">
              <a:extLst>
                <a:ext uri="{FF2B5EF4-FFF2-40B4-BE49-F238E27FC236}">
                  <a16:creationId xmlns:a16="http://schemas.microsoft.com/office/drawing/2014/main" id="{73CC45AF-AB63-18EC-0E21-5390D766D494}"/>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65"/>
                      </a14:imgEffect>
                      <a14:imgEffect>
                        <a14:brightnessContrast bright="-15000"/>
                      </a14:imgEffect>
                    </a14:imgLayer>
                  </a14:imgProps>
                </a:ext>
                <a:ext uri="{28A0092B-C50C-407E-A947-70E740481C1C}">
                  <a14:useLocalDpi xmlns:a14="http://schemas.microsoft.com/office/drawing/2010/main" val="0"/>
                </a:ext>
              </a:extLst>
            </a:blip>
            <a:srcRect l="2091" r="56074"/>
            <a:stretch/>
          </p:blipFill>
          <p:spPr>
            <a:xfrm>
              <a:off x="0" y="14036"/>
              <a:ext cx="9144000" cy="10272963"/>
            </a:xfrm>
            <a:prstGeom prst="rect">
              <a:avLst/>
            </a:prstGeom>
          </p:spPr>
        </p:pic>
        <p:grpSp>
          <p:nvGrpSpPr>
            <p:cNvPr id="2" name="Group 1">
              <a:extLst>
                <a:ext uri="{FF2B5EF4-FFF2-40B4-BE49-F238E27FC236}">
                  <a16:creationId xmlns:a16="http://schemas.microsoft.com/office/drawing/2014/main" id="{0209CC37-01F0-73B6-5068-D46780E3154B}"/>
                </a:ext>
              </a:extLst>
            </p:cNvPr>
            <p:cNvGrpSpPr/>
            <p:nvPr/>
          </p:nvGrpSpPr>
          <p:grpSpPr>
            <a:xfrm>
              <a:off x="914400" y="1719024"/>
              <a:ext cx="7162800" cy="2614813"/>
              <a:chOff x="914400" y="1719024"/>
              <a:chExt cx="7162800" cy="2614813"/>
            </a:xfrm>
          </p:grpSpPr>
          <p:sp>
            <p:nvSpPr>
              <p:cNvPr id="6" name="TextBox 3">
                <a:extLst>
                  <a:ext uri="{FF2B5EF4-FFF2-40B4-BE49-F238E27FC236}">
                    <a16:creationId xmlns:a16="http://schemas.microsoft.com/office/drawing/2014/main" id="{42765CCC-0A60-97FA-06D8-6DC42D268F04}"/>
                  </a:ext>
                </a:extLst>
              </p:cNvPr>
              <p:cNvSpPr txBox="1"/>
              <p:nvPr/>
            </p:nvSpPr>
            <p:spPr>
              <a:xfrm>
                <a:off x="914400" y="1719024"/>
                <a:ext cx="7162800" cy="1410643"/>
              </a:xfrm>
              <a:prstGeom prst="rect">
                <a:avLst/>
              </a:prstGeom>
            </p:spPr>
            <p:txBody>
              <a:bodyPr wrap="square" lIns="0" tIns="0" rIns="0" bIns="0" rtlCol="0" anchor="t">
                <a:spAutoFit/>
              </a:bodyPr>
              <a:lstStyle/>
              <a:p>
                <a:pPr>
                  <a:lnSpc>
                    <a:spcPts val="5544"/>
                  </a:lnSpc>
                </a:pPr>
                <a:r>
                  <a:rPr lang="en-US" sz="6600" dirty="0">
                    <a:solidFill>
                      <a:srgbClr val="227C9D"/>
                    </a:solidFill>
                    <a:latin typeface="Kollektif Bold"/>
                  </a:rPr>
                  <a:t>SAMPLE VISUALIZATION 1</a:t>
                </a:r>
              </a:p>
            </p:txBody>
          </p:sp>
          <p:sp>
            <p:nvSpPr>
              <p:cNvPr id="7" name="TextBox 27">
                <a:extLst>
                  <a:ext uri="{FF2B5EF4-FFF2-40B4-BE49-F238E27FC236}">
                    <a16:creationId xmlns:a16="http://schemas.microsoft.com/office/drawing/2014/main" id="{9F04DE00-E9E8-BC63-73B0-A1D8845C1FEB}"/>
                  </a:ext>
                </a:extLst>
              </p:cNvPr>
              <p:cNvSpPr txBox="1"/>
              <p:nvPr/>
            </p:nvSpPr>
            <p:spPr>
              <a:xfrm>
                <a:off x="914400" y="3543300"/>
                <a:ext cx="6967300" cy="790537"/>
              </a:xfrm>
              <a:prstGeom prst="rect">
                <a:avLst/>
              </a:prstGeom>
            </p:spPr>
            <p:txBody>
              <a:bodyPr wrap="square" lIns="0" tIns="0" rIns="0" bIns="0" rtlCol="0" anchor="t">
                <a:spAutoFit/>
              </a:bodyPr>
              <a:lstStyle/>
              <a:p>
                <a:pPr>
                  <a:lnSpc>
                    <a:spcPts val="3000"/>
                  </a:lnSpc>
                </a:pPr>
                <a:r>
                  <a:rPr lang="en-US" sz="3200" dirty="0">
                    <a:solidFill>
                      <a:schemeClr val="bg1"/>
                    </a:solidFill>
                    <a:latin typeface="DM Sans"/>
                  </a:rPr>
                  <a:t>Graph View of paper submissions and countries. </a:t>
                </a:r>
              </a:p>
            </p:txBody>
          </p:sp>
        </p:grpSp>
        <p:pic>
          <p:nvPicPr>
            <p:cNvPr id="30" name="Picture 29">
              <a:extLst>
                <a:ext uri="{FF2B5EF4-FFF2-40B4-BE49-F238E27FC236}">
                  <a16:creationId xmlns:a16="http://schemas.microsoft.com/office/drawing/2014/main" id="{C5CC4A12-A367-0B03-F670-FA283EB97F06}"/>
                </a:ext>
              </a:extLst>
            </p:cNvPr>
            <p:cNvPicPr>
              <a:picLocks noChangeAspect="1"/>
            </p:cNvPicPr>
            <p:nvPr/>
          </p:nvPicPr>
          <p:blipFill>
            <a:blip r:embed="rId6"/>
            <a:stretch>
              <a:fillRect/>
            </a:stretch>
          </p:blipFill>
          <p:spPr>
            <a:xfrm>
              <a:off x="878541" y="4681600"/>
              <a:ext cx="5410200" cy="5257635"/>
            </a:xfrm>
            <a:prstGeom prst="rect">
              <a:avLst/>
            </a:prstGeom>
          </p:spPr>
        </p:pic>
      </p:grpSp>
    </p:spTree>
    <p:extLst>
      <p:ext uri="{BB962C8B-B14F-4D97-AF65-F5344CB8AC3E}">
        <p14:creationId xmlns:p14="http://schemas.microsoft.com/office/powerpoint/2010/main" val="177617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 r="-9000"/>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DC0C78C-49C2-436C-5DFF-D6231126DBFD}"/>
              </a:ext>
            </a:extLst>
          </p:cNvPr>
          <p:cNvGrpSpPr/>
          <p:nvPr/>
        </p:nvGrpSpPr>
        <p:grpSpPr>
          <a:xfrm>
            <a:off x="0" y="14036"/>
            <a:ext cx="9144000" cy="10272963"/>
            <a:chOff x="0" y="14036"/>
            <a:chExt cx="9144000" cy="10272963"/>
          </a:xfrm>
        </p:grpSpPr>
        <p:pic>
          <p:nvPicPr>
            <p:cNvPr id="3" name="Picture 2" descr="A close-up of a network&#10;&#10;Description automatically generated">
              <a:extLst>
                <a:ext uri="{FF2B5EF4-FFF2-40B4-BE49-F238E27FC236}">
                  <a16:creationId xmlns:a16="http://schemas.microsoft.com/office/drawing/2014/main" id="{DA0E9B96-49B9-F172-AB11-BF2D1EB66B8E}"/>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65"/>
                      </a14:imgEffect>
                      <a14:imgEffect>
                        <a14:brightnessContrast bright="-15000"/>
                      </a14:imgEffect>
                    </a14:imgLayer>
                  </a14:imgProps>
                </a:ext>
                <a:ext uri="{28A0092B-C50C-407E-A947-70E740481C1C}">
                  <a14:useLocalDpi xmlns:a14="http://schemas.microsoft.com/office/drawing/2010/main" val="0"/>
                </a:ext>
              </a:extLst>
            </a:blip>
            <a:srcRect l="2091" r="56074"/>
            <a:stretch/>
          </p:blipFill>
          <p:spPr>
            <a:xfrm>
              <a:off x="0" y="14036"/>
              <a:ext cx="9144000" cy="10272963"/>
            </a:xfrm>
            <a:prstGeom prst="rect">
              <a:avLst/>
            </a:prstGeom>
          </p:spPr>
        </p:pic>
        <p:grpSp>
          <p:nvGrpSpPr>
            <p:cNvPr id="2" name="Group 1">
              <a:extLst>
                <a:ext uri="{FF2B5EF4-FFF2-40B4-BE49-F238E27FC236}">
                  <a16:creationId xmlns:a16="http://schemas.microsoft.com/office/drawing/2014/main" id="{0209CC37-01F0-73B6-5068-D46780E3154B}"/>
                </a:ext>
              </a:extLst>
            </p:cNvPr>
            <p:cNvGrpSpPr/>
            <p:nvPr/>
          </p:nvGrpSpPr>
          <p:grpSpPr>
            <a:xfrm>
              <a:off x="914400" y="1719024"/>
              <a:ext cx="7162800" cy="3474631"/>
              <a:chOff x="914400" y="1719024"/>
              <a:chExt cx="7162800" cy="3474631"/>
            </a:xfrm>
          </p:grpSpPr>
          <p:sp>
            <p:nvSpPr>
              <p:cNvPr id="6" name="TextBox 3">
                <a:extLst>
                  <a:ext uri="{FF2B5EF4-FFF2-40B4-BE49-F238E27FC236}">
                    <a16:creationId xmlns:a16="http://schemas.microsoft.com/office/drawing/2014/main" id="{42765CCC-0A60-97FA-06D8-6DC42D268F04}"/>
                  </a:ext>
                </a:extLst>
              </p:cNvPr>
              <p:cNvSpPr txBox="1"/>
              <p:nvPr/>
            </p:nvSpPr>
            <p:spPr>
              <a:xfrm>
                <a:off x="914400" y="1719024"/>
                <a:ext cx="7162800" cy="2135585"/>
              </a:xfrm>
              <a:prstGeom prst="rect">
                <a:avLst/>
              </a:prstGeom>
            </p:spPr>
            <p:txBody>
              <a:bodyPr wrap="square" lIns="0" tIns="0" rIns="0" bIns="0" rtlCol="0" anchor="t">
                <a:spAutoFit/>
              </a:bodyPr>
              <a:lstStyle/>
              <a:p>
                <a:pPr>
                  <a:lnSpc>
                    <a:spcPts val="5544"/>
                  </a:lnSpc>
                </a:pPr>
                <a:r>
                  <a:rPr lang="en-US" sz="6600" dirty="0">
                    <a:solidFill>
                      <a:srgbClr val="227C9D"/>
                    </a:solidFill>
                    <a:latin typeface="Kollektif Bold"/>
                  </a:rPr>
                  <a:t>SAMPLE VISUALIZATION 2</a:t>
                </a:r>
              </a:p>
            </p:txBody>
          </p:sp>
          <p:sp>
            <p:nvSpPr>
              <p:cNvPr id="7" name="TextBox 27">
                <a:extLst>
                  <a:ext uri="{FF2B5EF4-FFF2-40B4-BE49-F238E27FC236}">
                    <a16:creationId xmlns:a16="http://schemas.microsoft.com/office/drawing/2014/main" id="{9F04DE00-E9E8-BC63-73B0-A1D8845C1FEB}"/>
                  </a:ext>
                </a:extLst>
              </p:cNvPr>
              <p:cNvSpPr txBox="1"/>
              <p:nvPr/>
            </p:nvSpPr>
            <p:spPr>
              <a:xfrm>
                <a:off x="914400" y="4018397"/>
                <a:ext cx="6967300" cy="1175258"/>
              </a:xfrm>
              <a:prstGeom prst="rect">
                <a:avLst/>
              </a:prstGeom>
            </p:spPr>
            <p:txBody>
              <a:bodyPr wrap="square" lIns="0" tIns="0" rIns="0" bIns="0" rtlCol="0" anchor="t">
                <a:spAutoFit/>
              </a:bodyPr>
              <a:lstStyle/>
              <a:p>
                <a:pPr>
                  <a:lnSpc>
                    <a:spcPts val="3000"/>
                  </a:lnSpc>
                </a:pPr>
                <a:r>
                  <a:rPr lang="en-US" sz="3200" dirty="0">
                    <a:solidFill>
                      <a:schemeClr val="bg1"/>
                    </a:solidFill>
                    <a:latin typeface="DM Sans"/>
                  </a:rPr>
                  <a:t>Map View of countries with the nodes sized by how many times the countries were listed in the dataset.  </a:t>
                </a:r>
              </a:p>
            </p:txBody>
          </p:sp>
        </p:grpSp>
        <p:pic>
          <p:nvPicPr>
            <p:cNvPr id="5" name="Picture 4">
              <a:extLst>
                <a:ext uri="{FF2B5EF4-FFF2-40B4-BE49-F238E27FC236}">
                  <a16:creationId xmlns:a16="http://schemas.microsoft.com/office/drawing/2014/main" id="{D14196D3-B27C-168B-8E24-B1986857C72E}"/>
                </a:ext>
              </a:extLst>
            </p:cNvPr>
            <p:cNvPicPr>
              <a:picLocks noChangeAspect="1"/>
            </p:cNvPicPr>
            <p:nvPr/>
          </p:nvPicPr>
          <p:blipFill>
            <a:blip r:embed="rId6"/>
            <a:stretch>
              <a:fillRect/>
            </a:stretch>
          </p:blipFill>
          <p:spPr>
            <a:xfrm>
              <a:off x="926432" y="5459357"/>
              <a:ext cx="4930567" cy="3924640"/>
            </a:xfrm>
            <a:prstGeom prst="rect">
              <a:avLst/>
            </a:prstGeom>
          </p:spPr>
        </p:pic>
      </p:grpSp>
    </p:spTree>
    <p:extLst>
      <p:ext uri="{BB962C8B-B14F-4D97-AF65-F5344CB8AC3E}">
        <p14:creationId xmlns:p14="http://schemas.microsoft.com/office/powerpoint/2010/main" val="215282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12000"/>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1ADFE3F-7F2D-3228-D101-6DD284503559}"/>
              </a:ext>
            </a:extLst>
          </p:cNvPr>
          <p:cNvGrpSpPr/>
          <p:nvPr/>
        </p:nvGrpSpPr>
        <p:grpSpPr>
          <a:xfrm>
            <a:off x="0" y="14036"/>
            <a:ext cx="9144000" cy="10272963"/>
            <a:chOff x="0" y="14036"/>
            <a:chExt cx="9144000" cy="10272963"/>
          </a:xfrm>
        </p:grpSpPr>
        <p:pic>
          <p:nvPicPr>
            <p:cNvPr id="11" name="Picture 10" descr="A close-up of a network&#10;&#10;Description automatically generated">
              <a:extLst>
                <a:ext uri="{FF2B5EF4-FFF2-40B4-BE49-F238E27FC236}">
                  <a16:creationId xmlns:a16="http://schemas.microsoft.com/office/drawing/2014/main" id="{C5FF10E4-4193-D58C-3654-1F98022B43A7}"/>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65"/>
                      </a14:imgEffect>
                      <a14:imgEffect>
                        <a14:brightnessContrast bright="-15000"/>
                      </a14:imgEffect>
                    </a14:imgLayer>
                  </a14:imgProps>
                </a:ext>
                <a:ext uri="{28A0092B-C50C-407E-A947-70E740481C1C}">
                  <a14:useLocalDpi xmlns:a14="http://schemas.microsoft.com/office/drawing/2010/main" val="0"/>
                </a:ext>
              </a:extLst>
            </a:blip>
            <a:srcRect l="2091" r="56074"/>
            <a:stretch/>
          </p:blipFill>
          <p:spPr>
            <a:xfrm>
              <a:off x="0" y="14036"/>
              <a:ext cx="9144000" cy="10272963"/>
            </a:xfrm>
            <a:prstGeom prst="rect">
              <a:avLst/>
            </a:prstGeom>
          </p:spPr>
        </p:pic>
        <p:grpSp>
          <p:nvGrpSpPr>
            <p:cNvPr id="2" name="Group 1">
              <a:extLst>
                <a:ext uri="{FF2B5EF4-FFF2-40B4-BE49-F238E27FC236}">
                  <a16:creationId xmlns:a16="http://schemas.microsoft.com/office/drawing/2014/main" id="{0209CC37-01F0-73B6-5068-D46780E3154B}"/>
                </a:ext>
              </a:extLst>
            </p:cNvPr>
            <p:cNvGrpSpPr/>
            <p:nvPr/>
          </p:nvGrpSpPr>
          <p:grpSpPr>
            <a:xfrm>
              <a:off x="914400" y="1719024"/>
              <a:ext cx="7162800" cy="3089910"/>
              <a:chOff x="914400" y="1719024"/>
              <a:chExt cx="7162800" cy="3089910"/>
            </a:xfrm>
          </p:grpSpPr>
          <p:sp>
            <p:nvSpPr>
              <p:cNvPr id="6" name="TextBox 3">
                <a:extLst>
                  <a:ext uri="{FF2B5EF4-FFF2-40B4-BE49-F238E27FC236}">
                    <a16:creationId xmlns:a16="http://schemas.microsoft.com/office/drawing/2014/main" id="{42765CCC-0A60-97FA-06D8-6DC42D268F04}"/>
                  </a:ext>
                </a:extLst>
              </p:cNvPr>
              <p:cNvSpPr txBox="1"/>
              <p:nvPr/>
            </p:nvSpPr>
            <p:spPr>
              <a:xfrm>
                <a:off x="914400" y="1719024"/>
                <a:ext cx="7162800" cy="2115964"/>
              </a:xfrm>
              <a:prstGeom prst="rect">
                <a:avLst/>
              </a:prstGeom>
            </p:spPr>
            <p:txBody>
              <a:bodyPr wrap="square" lIns="0" tIns="0" rIns="0" bIns="0" rtlCol="0" anchor="t">
                <a:spAutoFit/>
              </a:bodyPr>
              <a:lstStyle/>
              <a:p>
                <a:pPr>
                  <a:lnSpc>
                    <a:spcPts val="5544"/>
                  </a:lnSpc>
                </a:pPr>
                <a:r>
                  <a:rPr lang="en-US" sz="6600" dirty="0">
                    <a:solidFill>
                      <a:srgbClr val="227C9D"/>
                    </a:solidFill>
                    <a:latin typeface="Kollektif Bold"/>
                  </a:rPr>
                  <a:t>SAMPLE VISUALIZATION 3</a:t>
                </a:r>
              </a:p>
            </p:txBody>
          </p:sp>
          <p:sp>
            <p:nvSpPr>
              <p:cNvPr id="7" name="TextBox 27">
                <a:extLst>
                  <a:ext uri="{FF2B5EF4-FFF2-40B4-BE49-F238E27FC236}">
                    <a16:creationId xmlns:a16="http://schemas.microsoft.com/office/drawing/2014/main" id="{9F04DE00-E9E8-BC63-73B0-A1D8845C1FEB}"/>
                  </a:ext>
                </a:extLst>
              </p:cNvPr>
              <p:cNvSpPr txBox="1"/>
              <p:nvPr/>
            </p:nvSpPr>
            <p:spPr>
              <a:xfrm>
                <a:off x="914400" y="4018397"/>
                <a:ext cx="6967300" cy="790537"/>
              </a:xfrm>
              <a:prstGeom prst="rect">
                <a:avLst/>
              </a:prstGeom>
            </p:spPr>
            <p:txBody>
              <a:bodyPr wrap="square" lIns="0" tIns="0" rIns="0" bIns="0" rtlCol="0" anchor="t">
                <a:spAutoFit/>
              </a:bodyPr>
              <a:lstStyle/>
              <a:p>
                <a:pPr>
                  <a:lnSpc>
                    <a:spcPts val="3000"/>
                  </a:lnSpc>
                </a:pPr>
                <a:r>
                  <a:rPr lang="en-US" sz="3200" dirty="0">
                    <a:solidFill>
                      <a:schemeClr val="bg1"/>
                    </a:solidFill>
                    <a:latin typeface="DM Sans"/>
                  </a:rPr>
                  <a:t>Table View of countries and the keywords from submissions.  </a:t>
                </a:r>
              </a:p>
            </p:txBody>
          </p:sp>
        </p:grpSp>
        <p:pic>
          <p:nvPicPr>
            <p:cNvPr id="13" name="Picture 12">
              <a:extLst>
                <a:ext uri="{FF2B5EF4-FFF2-40B4-BE49-F238E27FC236}">
                  <a16:creationId xmlns:a16="http://schemas.microsoft.com/office/drawing/2014/main" id="{F1E18B3D-62BC-DF19-AC5B-29E9FD05E629}"/>
                </a:ext>
              </a:extLst>
            </p:cNvPr>
            <p:cNvPicPr>
              <a:picLocks noChangeAspect="1"/>
            </p:cNvPicPr>
            <p:nvPr/>
          </p:nvPicPr>
          <p:blipFill>
            <a:blip r:embed="rId6"/>
            <a:stretch>
              <a:fillRect/>
            </a:stretch>
          </p:blipFill>
          <p:spPr>
            <a:xfrm>
              <a:off x="942474" y="5355381"/>
              <a:ext cx="5972132" cy="3212595"/>
            </a:xfrm>
            <a:prstGeom prst="rect">
              <a:avLst/>
            </a:prstGeom>
          </p:spPr>
        </p:pic>
      </p:grpSp>
    </p:spTree>
    <p:extLst>
      <p:ext uri="{BB962C8B-B14F-4D97-AF65-F5344CB8AC3E}">
        <p14:creationId xmlns:p14="http://schemas.microsoft.com/office/powerpoint/2010/main" val="75138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942328" y="1237779"/>
            <a:ext cx="7963671" cy="705321"/>
          </a:xfrm>
          <a:prstGeom prst="rect">
            <a:avLst/>
          </a:prstGeom>
        </p:spPr>
        <p:txBody>
          <a:bodyPr wrap="square" lIns="0" tIns="0" rIns="0" bIns="0" rtlCol="0" anchor="t">
            <a:spAutoFit/>
          </a:bodyPr>
          <a:lstStyle/>
          <a:p>
            <a:pPr>
              <a:lnSpc>
                <a:spcPts val="5544"/>
              </a:lnSpc>
            </a:pPr>
            <a:r>
              <a:rPr lang="en-US" sz="5600" dirty="0">
                <a:solidFill>
                  <a:srgbClr val="227C9D"/>
                </a:solidFill>
                <a:latin typeface="Kollektif Bold"/>
              </a:rPr>
              <a:t>WORKSHOP MODULES</a:t>
            </a:r>
          </a:p>
        </p:txBody>
      </p:sp>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7" name="Group 7"/>
          <p:cNvGrpSpPr/>
          <p:nvPr/>
        </p:nvGrpSpPr>
        <p:grpSpPr>
          <a:xfrm>
            <a:off x="1942328" y="2533057"/>
            <a:ext cx="12459471" cy="1027869"/>
            <a:chOff x="0" y="0"/>
            <a:chExt cx="1592438" cy="270714"/>
          </a:xfrm>
        </p:grpSpPr>
        <p:sp>
          <p:nvSpPr>
            <p:cNvPr id="8" name="Freeform 8"/>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p:spPr>
          <p:txBody>
            <a:bodyPr/>
            <a:lstStyle/>
            <a:p>
              <a:endParaRPr lang="en-US"/>
            </a:p>
          </p:txBody>
        </p:sp>
        <p:sp>
          <p:nvSpPr>
            <p:cNvPr id="9" name="TextBox 9"/>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1942328" y="3771782"/>
            <a:ext cx="12459471" cy="1027869"/>
            <a:chOff x="0" y="0"/>
            <a:chExt cx="1592438" cy="270714"/>
          </a:xfrm>
        </p:grpSpPr>
        <p:sp>
          <p:nvSpPr>
            <p:cNvPr id="11" name="Freeform 11"/>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txBody>
            <a:bodyPr/>
            <a:lstStyle/>
            <a:p>
              <a:endParaRPr lang="en-US"/>
            </a:p>
          </p:txBody>
        </p:sp>
        <p:sp>
          <p:nvSpPr>
            <p:cNvPr id="12" name="TextBox 12"/>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3" name="Group 13"/>
          <p:cNvGrpSpPr/>
          <p:nvPr/>
        </p:nvGrpSpPr>
        <p:grpSpPr>
          <a:xfrm>
            <a:off x="1942328" y="5010507"/>
            <a:ext cx="12459471" cy="1027869"/>
            <a:chOff x="0" y="0"/>
            <a:chExt cx="1592438" cy="270714"/>
          </a:xfrm>
        </p:grpSpPr>
        <p:sp>
          <p:nvSpPr>
            <p:cNvPr id="14" name="Freeform 14"/>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p:spPr>
          <p:txBody>
            <a:bodyPr/>
            <a:lstStyle/>
            <a:p>
              <a:endParaRPr lang="en-US"/>
            </a:p>
          </p:txBody>
        </p:sp>
        <p:sp>
          <p:nvSpPr>
            <p:cNvPr id="15" name="TextBox 15"/>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16" name="TextBox 16"/>
          <p:cNvSpPr txBox="1"/>
          <p:nvPr/>
        </p:nvSpPr>
        <p:spPr>
          <a:xfrm>
            <a:off x="2285899" y="2810454"/>
            <a:ext cx="11197607"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01 - INTRODUCTION TO NETWORK ANALYSIS</a:t>
            </a:r>
          </a:p>
        </p:txBody>
      </p:sp>
      <p:sp>
        <p:nvSpPr>
          <p:cNvPr id="17" name="TextBox 17"/>
          <p:cNvSpPr txBox="1"/>
          <p:nvPr/>
        </p:nvSpPr>
        <p:spPr>
          <a:xfrm>
            <a:off x="2285899" y="4049178"/>
            <a:ext cx="11197607"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02 - CREATING A DATASET</a:t>
            </a:r>
          </a:p>
        </p:txBody>
      </p:sp>
      <p:sp>
        <p:nvSpPr>
          <p:cNvPr id="18" name="TextBox 18"/>
          <p:cNvSpPr txBox="1"/>
          <p:nvPr/>
        </p:nvSpPr>
        <p:spPr>
          <a:xfrm>
            <a:off x="2285899" y="5287902"/>
            <a:ext cx="11197607"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03 - GETTING TO KNOW PALLADIO</a:t>
            </a:r>
          </a:p>
        </p:txBody>
      </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42" name="Freeform 14">
            <a:extLst>
              <a:ext uri="{FF2B5EF4-FFF2-40B4-BE49-F238E27FC236}">
                <a16:creationId xmlns:a16="http://schemas.microsoft.com/office/drawing/2014/main" id="{2159C648-432B-3DB2-849C-91DEDADD3B3B}"/>
              </a:ext>
            </a:extLst>
          </p:cNvPr>
          <p:cNvSpPr/>
          <p:nvPr/>
        </p:nvSpPr>
        <p:spPr>
          <a:xfrm>
            <a:off x="1942329" y="6249231"/>
            <a:ext cx="12459471" cy="1027869"/>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txBody>
          <a:bodyPr/>
          <a:lstStyle/>
          <a:p>
            <a:endParaRPr lang="en-US"/>
          </a:p>
        </p:txBody>
      </p:sp>
      <p:sp>
        <p:nvSpPr>
          <p:cNvPr id="44" name="TextBox 18">
            <a:extLst>
              <a:ext uri="{FF2B5EF4-FFF2-40B4-BE49-F238E27FC236}">
                <a16:creationId xmlns:a16="http://schemas.microsoft.com/office/drawing/2014/main" id="{85BE6DC6-E21B-74FB-7DF4-92C4682D8391}"/>
              </a:ext>
            </a:extLst>
          </p:cNvPr>
          <p:cNvSpPr txBox="1"/>
          <p:nvPr/>
        </p:nvSpPr>
        <p:spPr>
          <a:xfrm>
            <a:off x="2285900" y="6526627"/>
            <a:ext cx="11197607"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04 - IMPORTING DATA</a:t>
            </a:r>
          </a:p>
        </p:txBody>
      </p:sp>
      <p:sp>
        <p:nvSpPr>
          <p:cNvPr id="45" name="Freeform 21">
            <a:extLst>
              <a:ext uri="{FF2B5EF4-FFF2-40B4-BE49-F238E27FC236}">
                <a16:creationId xmlns:a16="http://schemas.microsoft.com/office/drawing/2014/main" id="{34C98497-4C61-6B8F-3C13-43422D07F7FC}"/>
              </a:ext>
            </a:extLst>
          </p:cNvPr>
          <p:cNvSpPr/>
          <p:nvPr/>
        </p:nvSpPr>
        <p:spPr>
          <a:xfrm rot="-10800000">
            <a:off x="16192287" y="699839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6" name="Freeform 22">
            <a:extLst>
              <a:ext uri="{FF2B5EF4-FFF2-40B4-BE49-F238E27FC236}">
                <a16:creationId xmlns:a16="http://schemas.microsoft.com/office/drawing/2014/main" id="{C2953A9F-7A24-272F-016D-483ACDDB26E9}"/>
              </a:ext>
            </a:extLst>
          </p:cNvPr>
          <p:cNvSpPr/>
          <p:nvPr/>
        </p:nvSpPr>
        <p:spPr>
          <a:xfrm>
            <a:off x="17266571" y="702697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7" name="Freeform 23">
            <a:extLst>
              <a:ext uri="{FF2B5EF4-FFF2-40B4-BE49-F238E27FC236}">
                <a16:creationId xmlns:a16="http://schemas.microsoft.com/office/drawing/2014/main" id="{3A056575-1FC9-74E5-501C-DC2AADB5A662}"/>
              </a:ext>
            </a:extLst>
          </p:cNvPr>
          <p:cNvSpPr/>
          <p:nvPr/>
        </p:nvSpPr>
        <p:spPr>
          <a:xfrm>
            <a:off x="16182762" y="811077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8" name="Freeform 24">
            <a:extLst>
              <a:ext uri="{FF2B5EF4-FFF2-40B4-BE49-F238E27FC236}">
                <a16:creationId xmlns:a16="http://schemas.microsoft.com/office/drawing/2014/main" id="{74116242-ADAF-2CA1-881F-47B1F9F93AF4}"/>
              </a:ext>
            </a:extLst>
          </p:cNvPr>
          <p:cNvSpPr/>
          <p:nvPr/>
        </p:nvSpPr>
        <p:spPr>
          <a:xfrm rot="-10800000">
            <a:off x="16182762" y="919458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9" name="Freeform 25">
            <a:extLst>
              <a:ext uri="{FF2B5EF4-FFF2-40B4-BE49-F238E27FC236}">
                <a16:creationId xmlns:a16="http://schemas.microsoft.com/office/drawing/2014/main" id="{0AB786B4-03EF-DA66-F05B-2A9FF3749793}"/>
              </a:ext>
            </a:extLst>
          </p:cNvPr>
          <p:cNvSpPr/>
          <p:nvPr/>
        </p:nvSpPr>
        <p:spPr>
          <a:xfrm rot="-5400000">
            <a:off x="17266571" y="919458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 name="Group 13">
            <a:extLst>
              <a:ext uri="{FF2B5EF4-FFF2-40B4-BE49-F238E27FC236}">
                <a16:creationId xmlns:a16="http://schemas.microsoft.com/office/drawing/2014/main" id="{761513D6-1FDE-AC89-863A-361E72325261}"/>
              </a:ext>
            </a:extLst>
          </p:cNvPr>
          <p:cNvGrpSpPr/>
          <p:nvPr/>
        </p:nvGrpSpPr>
        <p:grpSpPr>
          <a:xfrm>
            <a:off x="1942328" y="7448907"/>
            <a:ext cx="12459471" cy="1027869"/>
            <a:chOff x="0" y="0"/>
            <a:chExt cx="1592438" cy="270714"/>
          </a:xfrm>
        </p:grpSpPr>
        <p:sp>
          <p:nvSpPr>
            <p:cNvPr id="28" name="Freeform 14">
              <a:extLst>
                <a:ext uri="{FF2B5EF4-FFF2-40B4-BE49-F238E27FC236}">
                  <a16:creationId xmlns:a16="http://schemas.microsoft.com/office/drawing/2014/main" id="{C0A583EC-958C-03A2-3E81-B1BB81AD1F1D}"/>
                </a:ext>
              </a:extLst>
            </p:cNvPr>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txBody>
            <a:bodyPr/>
            <a:lstStyle/>
            <a:p>
              <a:endParaRPr lang="en-US"/>
            </a:p>
          </p:txBody>
        </p:sp>
        <p:sp>
          <p:nvSpPr>
            <p:cNvPr id="29" name="TextBox 15">
              <a:extLst>
                <a:ext uri="{FF2B5EF4-FFF2-40B4-BE49-F238E27FC236}">
                  <a16:creationId xmlns:a16="http://schemas.microsoft.com/office/drawing/2014/main" id="{714D981D-D854-7608-924C-3F85FC605E08}"/>
                </a:ext>
              </a:extLst>
            </p:cNvPr>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30" name="TextBox 18">
            <a:extLst>
              <a:ext uri="{FF2B5EF4-FFF2-40B4-BE49-F238E27FC236}">
                <a16:creationId xmlns:a16="http://schemas.microsoft.com/office/drawing/2014/main" id="{F9276DB6-EAC4-C139-6678-D546D321B224}"/>
              </a:ext>
            </a:extLst>
          </p:cNvPr>
          <p:cNvSpPr txBox="1"/>
          <p:nvPr/>
        </p:nvSpPr>
        <p:spPr>
          <a:xfrm>
            <a:off x="2285899" y="7726302"/>
            <a:ext cx="11197607"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05 - SAMPLE VISUALIZATIONS</a:t>
            </a:r>
          </a:p>
        </p:txBody>
      </p:sp>
      <p:sp>
        <p:nvSpPr>
          <p:cNvPr id="31" name="Freeform 14">
            <a:extLst>
              <a:ext uri="{FF2B5EF4-FFF2-40B4-BE49-F238E27FC236}">
                <a16:creationId xmlns:a16="http://schemas.microsoft.com/office/drawing/2014/main" id="{99244F8E-9FAC-D278-D197-5431E76638CF}"/>
              </a:ext>
            </a:extLst>
          </p:cNvPr>
          <p:cNvSpPr/>
          <p:nvPr/>
        </p:nvSpPr>
        <p:spPr>
          <a:xfrm>
            <a:off x="1942329" y="8687631"/>
            <a:ext cx="12459471" cy="1027869"/>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p:spPr>
        <p:txBody>
          <a:bodyPr/>
          <a:lstStyle/>
          <a:p>
            <a:endParaRPr lang="en-US"/>
          </a:p>
        </p:txBody>
      </p:sp>
      <p:sp>
        <p:nvSpPr>
          <p:cNvPr id="32" name="TextBox 18">
            <a:extLst>
              <a:ext uri="{FF2B5EF4-FFF2-40B4-BE49-F238E27FC236}">
                <a16:creationId xmlns:a16="http://schemas.microsoft.com/office/drawing/2014/main" id="{2F49D030-9C6B-881C-5208-556737F9E75A}"/>
              </a:ext>
            </a:extLst>
          </p:cNvPr>
          <p:cNvSpPr txBox="1"/>
          <p:nvPr/>
        </p:nvSpPr>
        <p:spPr>
          <a:xfrm>
            <a:off x="2285900" y="8965027"/>
            <a:ext cx="11197607"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06 - LIVE DEMO</a:t>
            </a:r>
          </a:p>
        </p:txBody>
      </p:sp>
    </p:spTree>
    <p:extLst>
      <p:ext uri="{BB962C8B-B14F-4D97-AF65-F5344CB8AC3E}">
        <p14:creationId xmlns:p14="http://schemas.microsoft.com/office/powerpoint/2010/main" val="156866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333843" y="3861098"/>
            <a:ext cx="11620315" cy="2564805"/>
          </a:xfrm>
          <a:prstGeom prst="rect">
            <a:avLst/>
          </a:prstGeom>
        </p:spPr>
        <p:txBody>
          <a:bodyPr wrap="square" lIns="0" tIns="0" rIns="0" bIns="0" rtlCol="0" anchor="t">
            <a:spAutoFit/>
          </a:bodyPr>
          <a:lstStyle/>
          <a:p>
            <a:pPr algn="ctr">
              <a:lnSpc>
                <a:spcPts val="9999"/>
              </a:lnSpc>
            </a:pPr>
            <a:r>
              <a:rPr lang="en-US" sz="9999" dirty="0">
                <a:solidFill>
                  <a:srgbClr val="227C9D"/>
                </a:solidFill>
                <a:latin typeface="Kollektif Bold"/>
              </a:rPr>
              <a:t>LIVE DEMO OF PALLADIO</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0" name="Group 20"/>
          <p:cNvGrpSpPr/>
          <p:nvPr/>
        </p:nvGrpSpPr>
        <p:grpSpPr>
          <a:xfrm rot="2700000">
            <a:off x="14381224" y="7574679"/>
            <a:ext cx="7415398" cy="3565095"/>
            <a:chOff x="0" y="0"/>
            <a:chExt cx="660400" cy="317500"/>
          </a:xfrm>
        </p:grpSpPr>
        <p:sp>
          <p:nvSpPr>
            <p:cNvPr id="21" name="Freeform 2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2" name="TextBox 2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3" name="AutoShape 23"/>
          <p:cNvSpPr/>
          <p:nvPr/>
        </p:nvSpPr>
        <p:spPr>
          <a:xfrm>
            <a:off x="13918610" y="8394229"/>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24" name="AutoShape 24"/>
          <p:cNvSpPr/>
          <p:nvPr/>
        </p:nvSpPr>
        <p:spPr>
          <a:xfrm>
            <a:off x="13704664" y="870690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5" name="AutoShape 25"/>
          <p:cNvSpPr/>
          <p:nvPr/>
        </p:nvSpPr>
        <p:spPr>
          <a:xfrm>
            <a:off x="13525062" y="906537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6" name="AutoShape 26"/>
          <p:cNvSpPr/>
          <p:nvPr/>
        </p:nvSpPr>
        <p:spPr>
          <a:xfrm>
            <a:off x="13398407" y="9451643"/>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13254553" y="989132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28" name="Group 28"/>
          <p:cNvGrpSpPr/>
          <p:nvPr/>
        </p:nvGrpSpPr>
        <p:grpSpPr>
          <a:xfrm rot="2700000">
            <a:off x="-1376391" y="-3093321"/>
            <a:ext cx="7415398" cy="3565095"/>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30" name="TextBox 3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1" name="AutoShape 31"/>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33" name="AutoShape 33"/>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34" name="AutoShape 34"/>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5" name="AutoShape 35"/>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6" name="AutoShape 36"/>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AutoShape 37"/>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38" name="AutoShape 38"/>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065307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942329" y="1674833"/>
            <a:ext cx="6967300" cy="1410643"/>
          </a:xfrm>
          <a:prstGeom prst="rect">
            <a:avLst/>
          </a:prstGeom>
        </p:spPr>
        <p:txBody>
          <a:bodyPr lIns="0" tIns="0" rIns="0" bIns="0" rtlCol="0" anchor="t">
            <a:spAutoFit/>
          </a:bodyPr>
          <a:lstStyle/>
          <a:p>
            <a:pPr>
              <a:lnSpc>
                <a:spcPts val="5544"/>
              </a:lnSpc>
            </a:pPr>
            <a:r>
              <a:rPr lang="en-US" sz="5600" dirty="0">
                <a:solidFill>
                  <a:srgbClr val="227C9D"/>
                </a:solidFill>
                <a:latin typeface="Kollektif Bold"/>
              </a:rPr>
              <a:t>SOME ETHICAL CONSIDERATIONS</a:t>
            </a:r>
          </a:p>
        </p:txBody>
      </p:sp>
      <p:grpSp>
        <p:nvGrpSpPr>
          <p:cNvPr id="4" name="Group 4"/>
          <p:cNvGrpSpPr/>
          <p:nvPr/>
        </p:nvGrpSpPr>
        <p:grpSpPr>
          <a:xfrm rot="2700000">
            <a:off x="-2693793" y="7510422"/>
            <a:ext cx="7415398" cy="3565095"/>
            <a:chOff x="0" y="0"/>
            <a:chExt cx="660400" cy="317500"/>
          </a:xfrm>
        </p:grpSpPr>
        <p:sp>
          <p:nvSpPr>
            <p:cNvPr id="5" name="Freeform 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6" name="TextBox 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grpSp>
        <p:nvGrpSpPr>
          <p:cNvPr id="7" name="Group 7"/>
          <p:cNvGrpSpPr/>
          <p:nvPr/>
        </p:nvGrpSpPr>
        <p:grpSpPr>
          <a:xfrm>
            <a:off x="1942328" y="3695700"/>
            <a:ext cx="9411471" cy="1027869"/>
            <a:chOff x="0" y="0"/>
            <a:chExt cx="1592438" cy="270714"/>
          </a:xfrm>
        </p:grpSpPr>
        <p:sp>
          <p:nvSpPr>
            <p:cNvPr id="8" name="Freeform 8"/>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E6D73"/>
            </a:solidFill>
          </p:spPr>
          <p:txBody>
            <a:bodyPr/>
            <a:lstStyle/>
            <a:p>
              <a:endParaRPr lang="en-US"/>
            </a:p>
          </p:txBody>
        </p:sp>
        <p:sp>
          <p:nvSpPr>
            <p:cNvPr id="9" name="TextBox 9"/>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1942328" y="4934425"/>
            <a:ext cx="9411471" cy="1027869"/>
            <a:chOff x="0" y="0"/>
            <a:chExt cx="1592438" cy="270714"/>
          </a:xfrm>
        </p:grpSpPr>
        <p:sp>
          <p:nvSpPr>
            <p:cNvPr id="11" name="Freeform 11"/>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FFCB77"/>
            </a:solidFill>
          </p:spPr>
          <p:txBody>
            <a:bodyPr/>
            <a:lstStyle/>
            <a:p>
              <a:endParaRPr lang="en-US"/>
            </a:p>
          </p:txBody>
        </p:sp>
        <p:sp>
          <p:nvSpPr>
            <p:cNvPr id="12" name="TextBox 12"/>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grpSp>
        <p:nvGrpSpPr>
          <p:cNvPr id="13" name="Group 13"/>
          <p:cNvGrpSpPr/>
          <p:nvPr/>
        </p:nvGrpSpPr>
        <p:grpSpPr>
          <a:xfrm>
            <a:off x="1942328" y="6173150"/>
            <a:ext cx="9411471" cy="1027869"/>
            <a:chOff x="0" y="0"/>
            <a:chExt cx="1592438" cy="270714"/>
          </a:xfrm>
        </p:grpSpPr>
        <p:sp>
          <p:nvSpPr>
            <p:cNvPr id="14" name="Freeform 14"/>
            <p:cNvSpPr/>
            <p:nvPr/>
          </p:nvSpPr>
          <p:spPr>
            <a:xfrm>
              <a:off x="0" y="0"/>
              <a:ext cx="1592438" cy="270714"/>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48CFAE"/>
            </a:solidFill>
          </p:spPr>
          <p:txBody>
            <a:bodyPr/>
            <a:lstStyle/>
            <a:p>
              <a:endParaRPr lang="en-US"/>
            </a:p>
          </p:txBody>
        </p:sp>
        <p:sp>
          <p:nvSpPr>
            <p:cNvPr id="15" name="TextBox 15"/>
            <p:cNvSpPr txBox="1"/>
            <p:nvPr/>
          </p:nvSpPr>
          <p:spPr>
            <a:xfrm>
              <a:off x="0" y="19050"/>
              <a:ext cx="1592438" cy="251664"/>
            </a:xfrm>
            <a:prstGeom prst="rect">
              <a:avLst/>
            </a:prstGeom>
          </p:spPr>
          <p:txBody>
            <a:bodyPr lIns="50800" tIns="50800" rIns="50800" bIns="50800" rtlCol="0" anchor="ctr"/>
            <a:lstStyle/>
            <a:p>
              <a:pPr algn="ctr">
                <a:lnSpc>
                  <a:spcPts val="2553"/>
                </a:lnSpc>
              </a:pPr>
              <a:endParaRPr/>
            </a:p>
          </p:txBody>
        </p:sp>
      </p:grpSp>
      <p:sp>
        <p:nvSpPr>
          <p:cNvPr id="16" name="TextBox 16"/>
          <p:cNvSpPr txBox="1"/>
          <p:nvPr/>
        </p:nvSpPr>
        <p:spPr>
          <a:xfrm>
            <a:off x="2285899" y="3973097"/>
            <a:ext cx="8458301"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PRIVACY CONCERNS</a:t>
            </a:r>
          </a:p>
        </p:txBody>
      </p:sp>
      <p:sp>
        <p:nvSpPr>
          <p:cNvPr id="17" name="TextBox 17"/>
          <p:cNvSpPr txBox="1"/>
          <p:nvPr/>
        </p:nvSpPr>
        <p:spPr>
          <a:xfrm>
            <a:off x="2285899" y="5211821"/>
            <a:ext cx="8458301"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POWER AND INFLUENCE</a:t>
            </a:r>
          </a:p>
        </p:txBody>
      </p:sp>
      <p:sp>
        <p:nvSpPr>
          <p:cNvPr id="18" name="TextBox 18"/>
          <p:cNvSpPr txBox="1"/>
          <p:nvPr/>
        </p:nvSpPr>
        <p:spPr>
          <a:xfrm>
            <a:off x="2285899" y="6450545"/>
            <a:ext cx="8458301"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TRANSPARENCY </a:t>
            </a:r>
          </a:p>
        </p:txBody>
      </p:sp>
      <p:grpSp>
        <p:nvGrpSpPr>
          <p:cNvPr id="19" name="Group 19"/>
          <p:cNvGrpSpPr/>
          <p:nvPr/>
        </p:nvGrpSpPr>
        <p:grpSpPr>
          <a:xfrm rot="-2700000">
            <a:off x="14034654" y="-4091495"/>
            <a:ext cx="7415398" cy="3565095"/>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flipV="1">
            <a:off x="16779354" y="-3323851"/>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AutoShape 23"/>
          <p:cNvSpPr/>
          <p:nvPr/>
        </p:nvSpPr>
        <p:spPr>
          <a:xfrm flipV="1">
            <a:off x="17092031" y="-2963542"/>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4" name="AutoShape 24"/>
          <p:cNvSpPr/>
          <p:nvPr/>
        </p:nvSpPr>
        <p:spPr>
          <a:xfrm flipV="1">
            <a:off x="17450501" y="-2612228"/>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5" name="AutoShape 25"/>
          <p:cNvSpPr/>
          <p:nvPr/>
        </p:nvSpPr>
        <p:spPr>
          <a:xfrm flipV="1">
            <a:off x="17836769" y="-2308948"/>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6" name="AutoShape 26"/>
          <p:cNvSpPr/>
          <p:nvPr/>
        </p:nvSpPr>
        <p:spPr>
          <a:xfrm flipV="1">
            <a:off x="18276445" y="-1822252"/>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42" name="Freeform 14">
            <a:extLst>
              <a:ext uri="{FF2B5EF4-FFF2-40B4-BE49-F238E27FC236}">
                <a16:creationId xmlns:a16="http://schemas.microsoft.com/office/drawing/2014/main" id="{2159C648-432B-3DB2-849C-91DEDADD3B3B}"/>
              </a:ext>
            </a:extLst>
          </p:cNvPr>
          <p:cNvSpPr/>
          <p:nvPr/>
        </p:nvSpPr>
        <p:spPr>
          <a:xfrm>
            <a:off x="1942329" y="7411874"/>
            <a:ext cx="9411471" cy="1027869"/>
          </a:xfrm>
          <a:custGeom>
            <a:avLst/>
            <a:gdLst/>
            <a:ahLst/>
            <a:cxnLst/>
            <a:rect l="l" t="t" r="r" b="b"/>
            <a:pathLst>
              <a:path w="1592438" h="270714">
                <a:moveTo>
                  <a:pt x="65303" y="0"/>
                </a:moveTo>
                <a:lnTo>
                  <a:pt x="1527135" y="0"/>
                </a:lnTo>
                <a:cubicBezTo>
                  <a:pt x="1544454" y="0"/>
                  <a:pt x="1561064" y="6880"/>
                  <a:pt x="1573311" y="19127"/>
                </a:cubicBezTo>
                <a:cubicBezTo>
                  <a:pt x="1585557" y="31373"/>
                  <a:pt x="1592438" y="47983"/>
                  <a:pt x="1592438" y="65303"/>
                </a:cubicBezTo>
                <a:lnTo>
                  <a:pt x="1592438" y="205412"/>
                </a:lnTo>
                <a:cubicBezTo>
                  <a:pt x="1592438" y="241477"/>
                  <a:pt x="1563201" y="270714"/>
                  <a:pt x="1527135" y="270714"/>
                </a:cubicBezTo>
                <a:lnTo>
                  <a:pt x="65303" y="270714"/>
                </a:lnTo>
                <a:cubicBezTo>
                  <a:pt x="47983" y="270714"/>
                  <a:pt x="31373" y="263834"/>
                  <a:pt x="19127" y="251588"/>
                </a:cubicBezTo>
                <a:cubicBezTo>
                  <a:pt x="6880" y="239341"/>
                  <a:pt x="0" y="222731"/>
                  <a:pt x="0" y="205412"/>
                </a:cubicBezTo>
                <a:lnTo>
                  <a:pt x="0" y="65303"/>
                </a:lnTo>
                <a:cubicBezTo>
                  <a:pt x="0" y="47983"/>
                  <a:pt x="6880" y="31373"/>
                  <a:pt x="19127" y="19127"/>
                </a:cubicBezTo>
                <a:cubicBezTo>
                  <a:pt x="31373" y="6880"/>
                  <a:pt x="47983" y="0"/>
                  <a:pt x="65303" y="0"/>
                </a:cubicBezTo>
                <a:close/>
              </a:path>
            </a:pathLst>
          </a:custGeom>
          <a:solidFill>
            <a:srgbClr val="227C9D"/>
          </a:solidFill>
        </p:spPr>
        <p:txBody>
          <a:bodyPr/>
          <a:lstStyle/>
          <a:p>
            <a:endParaRPr lang="en-US"/>
          </a:p>
        </p:txBody>
      </p:sp>
      <p:sp>
        <p:nvSpPr>
          <p:cNvPr id="44" name="TextBox 18">
            <a:extLst>
              <a:ext uri="{FF2B5EF4-FFF2-40B4-BE49-F238E27FC236}">
                <a16:creationId xmlns:a16="http://schemas.microsoft.com/office/drawing/2014/main" id="{85BE6DC6-E21B-74FB-7DF4-92C4682D8391}"/>
              </a:ext>
            </a:extLst>
          </p:cNvPr>
          <p:cNvSpPr txBox="1"/>
          <p:nvPr/>
        </p:nvSpPr>
        <p:spPr>
          <a:xfrm>
            <a:off x="2285900" y="7689270"/>
            <a:ext cx="8458301" cy="512961"/>
          </a:xfrm>
          <a:prstGeom prst="rect">
            <a:avLst/>
          </a:prstGeom>
        </p:spPr>
        <p:txBody>
          <a:bodyPr wrap="square" lIns="0" tIns="0" rIns="0" bIns="0" rtlCol="0" anchor="t">
            <a:spAutoFit/>
          </a:bodyPr>
          <a:lstStyle/>
          <a:p>
            <a:pPr>
              <a:lnSpc>
                <a:spcPts val="4000"/>
              </a:lnSpc>
            </a:pPr>
            <a:r>
              <a:rPr lang="en-US" sz="4000" dirty="0">
                <a:solidFill>
                  <a:srgbClr val="FFFFFF"/>
                </a:solidFill>
                <a:latin typeface="Kollektif Bold"/>
              </a:rPr>
              <a:t>ACCOUNTABILITY </a:t>
            </a:r>
          </a:p>
        </p:txBody>
      </p:sp>
      <p:sp>
        <p:nvSpPr>
          <p:cNvPr id="45" name="Freeform 21">
            <a:extLst>
              <a:ext uri="{FF2B5EF4-FFF2-40B4-BE49-F238E27FC236}">
                <a16:creationId xmlns:a16="http://schemas.microsoft.com/office/drawing/2014/main" id="{34C98497-4C61-6B8F-3C13-43422D07F7FC}"/>
              </a:ext>
            </a:extLst>
          </p:cNvPr>
          <p:cNvSpPr/>
          <p:nvPr/>
        </p:nvSpPr>
        <p:spPr>
          <a:xfrm rot="-10800000">
            <a:off x="16192287" y="699839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6" name="Freeform 22">
            <a:extLst>
              <a:ext uri="{FF2B5EF4-FFF2-40B4-BE49-F238E27FC236}">
                <a16:creationId xmlns:a16="http://schemas.microsoft.com/office/drawing/2014/main" id="{C2953A9F-7A24-272F-016D-483ACDDB26E9}"/>
              </a:ext>
            </a:extLst>
          </p:cNvPr>
          <p:cNvSpPr/>
          <p:nvPr/>
        </p:nvSpPr>
        <p:spPr>
          <a:xfrm>
            <a:off x="17266571" y="702697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7" name="Freeform 23">
            <a:extLst>
              <a:ext uri="{FF2B5EF4-FFF2-40B4-BE49-F238E27FC236}">
                <a16:creationId xmlns:a16="http://schemas.microsoft.com/office/drawing/2014/main" id="{3A056575-1FC9-74E5-501C-DC2AADB5A662}"/>
              </a:ext>
            </a:extLst>
          </p:cNvPr>
          <p:cNvSpPr/>
          <p:nvPr/>
        </p:nvSpPr>
        <p:spPr>
          <a:xfrm>
            <a:off x="16182762" y="811077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8" name="Freeform 24">
            <a:extLst>
              <a:ext uri="{FF2B5EF4-FFF2-40B4-BE49-F238E27FC236}">
                <a16:creationId xmlns:a16="http://schemas.microsoft.com/office/drawing/2014/main" id="{74116242-ADAF-2CA1-881F-47B1F9F93AF4}"/>
              </a:ext>
            </a:extLst>
          </p:cNvPr>
          <p:cNvSpPr/>
          <p:nvPr/>
        </p:nvSpPr>
        <p:spPr>
          <a:xfrm rot="-10800000">
            <a:off x="16182762" y="919458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9" name="Freeform 25">
            <a:extLst>
              <a:ext uri="{FF2B5EF4-FFF2-40B4-BE49-F238E27FC236}">
                <a16:creationId xmlns:a16="http://schemas.microsoft.com/office/drawing/2014/main" id="{0AB786B4-03EF-DA66-F05B-2A9FF3749793}"/>
              </a:ext>
            </a:extLst>
          </p:cNvPr>
          <p:cNvSpPr/>
          <p:nvPr/>
        </p:nvSpPr>
        <p:spPr>
          <a:xfrm rot="-5400000">
            <a:off x="17266571" y="919458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3948856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3820241"/>
            <a:ext cx="10620170" cy="1330324"/>
          </a:xfrm>
          <a:prstGeom prst="rect">
            <a:avLst/>
          </a:prstGeom>
        </p:spPr>
        <p:txBody>
          <a:bodyPr lIns="0" tIns="0" rIns="0" bIns="0" rtlCol="0" anchor="t">
            <a:spAutoFit/>
          </a:bodyPr>
          <a:lstStyle/>
          <a:p>
            <a:pPr algn="ctr">
              <a:lnSpc>
                <a:spcPts val="9999"/>
              </a:lnSpc>
            </a:pPr>
            <a:r>
              <a:rPr lang="en-US" sz="9999" dirty="0">
                <a:solidFill>
                  <a:srgbClr val="227C9D"/>
                </a:solidFill>
                <a:latin typeface="Kollektif Bold"/>
              </a:rPr>
              <a:t>SUMMARY</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0" name="Group 20"/>
          <p:cNvGrpSpPr/>
          <p:nvPr/>
        </p:nvGrpSpPr>
        <p:grpSpPr>
          <a:xfrm rot="2700000">
            <a:off x="14381224" y="7574679"/>
            <a:ext cx="7415398" cy="3565095"/>
            <a:chOff x="0" y="0"/>
            <a:chExt cx="660400" cy="317500"/>
          </a:xfrm>
        </p:grpSpPr>
        <p:sp>
          <p:nvSpPr>
            <p:cNvPr id="21" name="Freeform 2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2" name="TextBox 2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3" name="AutoShape 23"/>
          <p:cNvSpPr/>
          <p:nvPr/>
        </p:nvSpPr>
        <p:spPr>
          <a:xfrm>
            <a:off x="13918610" y="8394229"/>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24" name="AutoShape 24"/>
          <p:cNvSpPr/>
          <p:nvPr/>
        </p:nvSpPr>
        <p:spPr>
          <a:xfrm>
            <a:off x="13704664" y="870690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5" name="AutoShape 25"/>
          <p:cNvSpPr/>
          <p:nvPr/>
        </p:nvSpPr>
        <p:spPr>
          <a:xfrm>
            <a:off x="13525062" y="906537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6" name="AutoShape 26"/>
          <p:cNvSpPr/>
          <p:nvPr/>
        </p:nvSpPr>
        <p:spPr>
          <a:xfrm>
            <a:off x="13398407" y="9451643"/>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13254553" y="989132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28" name="Group 28"/>
          <p:cNvGrpSpPr/>
          <p:nvPr/>
        </p:nvGrpSpPr>
        <p:grpSpPr>
          <a:xfrm rot="2700000">
            <a:off x="-1376391" y="-3093321"/>
            <a:ext cx="7415398" cy="3565095"/>
            <a:chOff x="0" y="0"/>
            <a:chExt cx="660400" cy="317500"/>
          </a:xfrm>
        </p:grpSpPr>
        <p:sp>
          <p:nvSpPr>
            <p:cNvPr id="29" name="Freeform 29"/>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30" name="TextBox 30"/>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1" name="AutoShape 31"/>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33" name="AutoShape 33"/>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34" name="AutoShape 34"/>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5" name="AutoShape 35"/>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6" name="AutoShape 36"/>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37" name="AutoShape 37"/>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38" name="AutoShape 38"/>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
        <p:nvSpPr>
          <p:cNvPr id="39" name="TextBox 39"/>
          <p:cNvSpPr txBox="1"/>
          <p:nvPr/>
        </p:nvSpPr>
        <p:spPr>
          <a:xfrm>
            <a:off x="5659686" y="5342455"/>
            <a:ext cx="6968628" cy="1301638"/>
          </a:xfrm>
          <a:prstGeom prst="rect">
            <a:avLst/>
          </a:prstGeom>
        </p:spPr>
        <p:txBody>
          <a:bodyPr wrap="square" lIns="0" tIns="0" rIns="0" bIns="0" rtlCol="0" anchor="t">
            <a:spAutoFit/>
          </a:bodyPr>
          <a:lstStyle/>
          <a:p>
            <a:pPr algn="ctr">
              <a:lnSpc>
                <a:spcPts val="3360"/>
              </a:lnSpc>
            </a:pPr>
            <a:r>
              <a:rPr lang="en-US" sz="2800" dirty="0">
                <a:solidFill>
                  <a:srgbClr val="545454"/>
                </a:solidFill>
                <a:latin typeface="DM Sans"/>
              </a:rPr>
              <a:t>Networks are everywhere. Networks are complex. Networks are dynamic. Networks are important.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8105" y="1693817"/>
            <a:ext cx="5480392" cy="705321"/>
          </a:xfrm>
          <a:prstGeom prst="rect">
            <a:avLst/>
          </a:prstGeom>
        </p:spPr>
        <p:txBody>
          <a:bodyPr lIns="0" tIns="0" rIns="0" bIns="0" rtlCol="0" anchor="t">
            <a:spAutoFit/>
          </a:bodyPr>
          <a:lstStyle/>
          <a:p>
            <a:pPr>
              <a:lnSpc>
                <a:spcPts val="5544"/>
              </a:lnSpc>
            </a:pPr>
            <a:r>
              <a:rPr lang="en-US" sz="5600" dirty="0">
                <a:solidFill>
                  <a:srgbClr val="FE6D73"/>
                </a:solidFill>
                <a:latin typeface="Kollektif Bold"/>
              </a:rPr>
              <a:t>REFERENCES</a:t>
            </a:r>
          </a:p>
        </p:txBody>
      </p:sp>
      <p:sp>
        <p:nvSpPr>
          <p:cNvPr id="3" name="Freeform 3"/>
          <p:cNvSpPr/>
          <p:nvPr/>
        </p:nvSpPr>
        <p:spPr>
          <a:xfrm rot="-10800000">
            <a:off x="9525" y="59136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83809" y="59422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0" y="70260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10800000">
            <a:off x="0"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5400000">
            <a:off x="1083809" y="81098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0800000">
            <a:off x="1083809"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10800000">
            <a:off x="3321750"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3321750" y="703557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rot="5400000">
            <a:off x="4405559" y="811938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2237941"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3321750" y="92031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rot="5400000">
            <a:off x="0" y="919366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TextBox 15"/>
          <p:cNvSpPr txBox="1"/>
          <p:nvPr/>
        </p:nvSpPr>
        <p:spPr>
          <a:xfrm>
            <a:off x="6615800" y="1693817"/>
            <a:ext cx="9994095" cy="7612405"/>
          </a:xfrm>
          <a:prstGeom prst="rect">
            <a:avLst/>
          </a:prstGeom>
        </p:spPr>
        <p:txBody>
          <a:bodyPr wrap="square" lIns="0" tIns="0" rIns="0" bIns="0" rtlCol="0" anchor="t">
            <a:spAutoFit/>
          </a:bodyPr>
          <a:lstStyle/>
          <a:p>
            <a:pPr marL="518160" lvl="1" indent="-259080">
              <a:lnSpc>
                <a:spcPts val="2879"/>
              </a:lnSpc>
              <a:spcAft>
                <a:spcPts val="1200"/>
              </a:spcAft>
              <a:buFont typeface="Arial"/>
              <a:buChar char="•"/>
            </a:pPr>
            <a:r>
              <a:rPr lang="en-US" sz="2400" dirty="0" err="1">
                <a:solidFill>
                  <a:srgbClr val="545454"/>
                </a:solidFill>
                <a:latin typeface="DM Sans"/>
              </a:rPr>
              <a:t>Ahnert</a:t>
            </a:r>
            <a:r>
              <a:rPr lang="en-US" sz="2400" dirty="0">
                <a:solidFill>
                  <a:srgbClr val="545454"/>
                </a:solidFill>
                <a:latin typeface="DM Sans"/>
              </a:rPr>
              <a:t>, R., </a:t>
            </a:r>
            <a:r>
              <a:rPr lang="en-US" sz="2400" dirty="0" err="1">
                <a:solidFill>
                  <a:srgbClr val="545454"/>
                </a:solidFill>
                <a:latin typeface="DM Sans"/>
              </a:rPr>
              <a:t>Ahnert</a:t>
            </a:r>
            <a:r>
              <a:rPr lang="en-US" sz="2400" dirty="0">
                <a:solidFill>
                  <a:srgbClr val="545454"/>
                </a:solidFill>
                <a:latin typeface="DM Sans"/>
              </a:rPr>
              <a:t>, S. E., Coleman, C. N., &amp; </a:t>
            </a:r>
            <a:r>
              <a:rPr lang="en-US" sz="2400" dirty="0" err="1">
                <a:solidFill>
                  <a:srgbClr val="545454"/>
                </a:solidFill>
                <a:latin typeface="DM Sans"/>
              </a:rPr>
              <a:t>Weingart</a:t>
            </a:r>
            <a:r>
              <a:rPr lang="en-US" sz="2400" dirty="0">
                <a:solidFill>
                  <a:srgbClr val="545454"/>
                </a:solidFill>
                <a:latin typeface="DM Sans"/>
              </a:rPr>
              <a:t>, S. B. (2020). </a:t>
            </a:r>
            <a:r>
              <a:rPr lang="en-US" sz="2400" i="1" dirty="0">
                <a:solidFill>
                  <a:srgbClr val="545454"/>
                </a:solidFill>
                <a:latin typeface="DM Sans"/>
              </a:rPr>
              <a:t>The Network Turn: Changing Perspectives in the Humanities</a:t>
            </a:r>
            <a:r>
              <a:rPr lang="en-US" sz="2400" dirty="0">
                <a:solidFill>
                  <a:srgbClr val="545454"/>
                </a:solidFill>
                <a:latin typeface="DM Sans"/>
              </a:rPr>
              <a:t>. Cambridge University Press.</a:t>
            </a:r>
          </a:p>
          <a:p>
            <a:pPr marL="518160" lvl="1" indent="-259080">
              <a:lnSpc>
                <a:spcPts val="2879"/>
              </a:lnSpc>
              <a:spcAft>
                <a:spcPts val="1200"/>
              </a:spcAft>
              <a:buFont typeface="Arial"/>
              <a:buChar char="•"/>
            </a:pPr>
            <a:r>
              <a:rPr lang="en-US" sz="2400" dirty="0" err="1">
                <a:solidFill>
                  <a:srgbClr val="545454"/>
                </a:solidFill>
                <a:latin typeface="DM Sans"/>
              </a:rPr>
              <a:t>Düring</a:t>
            </a:r>
            <a:r>
              <a:rPr lang="en-US" sz="2400" dirty="0">
                <a:solidFill>
                  <a:srgbClr val="545454"/>
                </a:solidFill>
                <a:latin typeface="DM Sans"/>
              </a:rPr>
              <a:t>, M. (2015). From hermeneutics to data to networks: Data extraction and network visualization of historical sources. </a:t>
            </a:r>
            <a:r>
              <a:rPr lang="en-US" sz="2400" i="1" dirty="0">
                <a:solidFill>
                  <a:srgbClr val="545454"/>
                </a:solidFill>
                <a:latin typeface="DM Sans"/>
              </a:rPr>
              <a:t>The Programming Historian</a:t>
            </a:r>
            <a:r>
              <a:rPr lang="en-US" sz="2400" dirty="0">
                <a:solidFill>
                  <a:srgbClr val="545454"/>
                </a:solidFill>
                <a:latin typeface="DM Sans"/>
              </a:rPr>
              <a:t>.</a:t>
            </a:r>
          </a:p>
          <a:p>
            <a:pPr marL="518160" lvl="1" indent="-259080">
              <a:lnSpc>
                <a:spcPts val="2879"/>
              </a:lnSpc>
              <a:spcAft>
                <a:spcPts val="1200"/>
              </a:spcAft>
              <a:buFont typeface="Arial"/>
              <a:buChar char="•"/>
            </a:pPr>
            <a:r>
              <a:rPr lang="en-US" sz="2400" dirty="0">
                <a:solidFill>
                  <a:srgbClr val="545454"/>
                </a:solidFill>
                <a:latin typeface="DM Sans"/>
              </a:rPr>
              <a:t>Giovanna </a:t>
            </a:r>
            <a:r>
              <a:rPr lang="en-US" sz="2400" dirty="0" err="1">
                <a:solidFill>
                  <a:srgbClr val="545454"/>
                </a:solidFill>
                <a:latin typeface="DM Sans"/>
              </a:rPr>
              <a:t>Ceserani</a:t>
            </a:r>
            <a:r>
              <a:rPr lang="en-US" sz="2400" dirty="0">
                <a:solidFill>
                  <a:srgbClr val="545454"/>
                </a:solidFill>
                <a:latin typeface="DM Sans"/>
              </a:rPr>
              <a:t>. (2015). </a:t>
            </a:r>
            <a:r>
              <a:rPr lang="en-US" sz="2400" i="1" dirty="0">
                <a:solidFill>
                  <a:srgbClr val="545454"/>
                </a:solidFill>
                <a:latin typeface="DM Sans"/>
              </a:rPr>
              <a:t>Interactive Visualizations for British Architects on the Grand Tour in eighteenth-century Italy </a:t>
            </a:r>
            <a:r>
              <a:rPr lang="en-US" sz="2400" dirty="0">
                <a:solidFill>
                  <a:srgbClr val="545454"/>
                </a:solidFill>
                <a:latin typeface="DM Sans"/>
              </a:rPr>
              <a:t>[Palladio Components, HTML, CSS, </a:t>
            </a:r>
            <a:r>
              <a:rPr lang="en-US" sz="2400" dirty="0" err="1">
                <a:solidFill>
                  <a:srgbClr val="545454"/>
                </a:solidFill>
                <a:latin typeface="DM Sans"/>
              </a:rPr>
              <a:t>Javascript</a:t>
            </a:r>
            <a:r>
              <a:rPr lang="en-US" sz="2400" dirty="0">
                <a:solidFill>
                  <a:srgbClr val="545454"/>
                </a:solidFill>
                <a:latin typeface="DM Sans"/>
              </a:rPr>
              <a:t>, JSON, and Markdown files]. Stanford Digital Repository. Available at http://purl.stanford.edu/ct765rs0222</a:t>
            </a:r>
          </a:p>
          <a:p>
            <a:pPr marL="518160" lvl="1" indent="-259080">
              <a:lnSpc>
                <a:spcPts val="2879"/>
              </a:lnSpc>
              <a:spcAft>
                <a:spcPts val="1200"/>
              </a:spcAft>
              <a:buFont typeface="Arial"/>
              <a:buChar char="•"/>
            </a:pPr>
            <a:r>
              <a:rPr lang="en-US" sz="2400" dirty="0">
                <a:solidFill>
                  <a:srgbClr val="545454"/>
                </a:solidFill>
                <a:latin typeface="DM Sans"/>
              </a:rPr>
              <a:t>Humanities + Design Lab at Stanford University. (2023). Palladio. Version 1.2.4. [Web]. </a:t>
            </a:r>
            <a:r>
              <a:rPr lang="en-US" sz="2400" dirty="0">
                <a:solidFill>
                  <a:srgbClr val="FE6D73"/>
                </a:solidFill>
                <a:latin typeface="DM Sans"/>
                <a:hlinkClick r:id="rId11">
                  <a:extLst>
                    <a:ext uri="{A12FA001-AC4F-418D-AE19-62706E023703}">
                      <ahyp:hlinkClr xmlns:ahyp="http://schemas.microsoft.com/office/drawing/2018/hyperlinkcolor" val="tx"/>
                    </a:ext>
                  </a:extLst>
                </a:hlinkClick>
              </a:rPr>
              <a:t>https://hdlab.stanford.edu/palladio/</a:t>
            </a:r>
            <a:r>
              <a:rPr lang="en-US" sz="2400" dirty="0">
                <a:solidFill>
                  <a:srgbClr val="545454"/>
                </a:solidFill>
                <a:latin typeface="DM Sans"/>
              </a:rPr>
              <a:t>.</a:t>
            </a:r>
          </a:p>
          <a:p>
            <a:pPr marL="518160" lvl="1" indent="-259080">
              <a:lnSpc>
                <a:spcPts val="2879"/>
              </a:lnSpc>
              <a:spcAft>
                <a:spcPts val="1200"/>
              </a:spcAft>
              <a:buFont typeface="Arial"/>
              <a:buChar char="•"/>
            </a:pPr>
            <a:r>
              <a:rPr lang="en-US" sz="2400" dirty="0">
                <a:solidFill>
                  <a:srgbClr val="545454"/>
                </a:solidFill>
                <a:latin typeface="DM Sans"/>
              </a:rPr>
              <a:t>Newman, M., &amp; Watts, D. J. (2002). The structure and dynamics of social networks. Princeton University Press.</a:t>
            </a:r>
          </a:p>
          <a:p>
            <a:pPr marL="518160" lvl="1" indent="-259080">
              <a:lnSpc>
                <a:spcPts val="2879"/>
              </a:lnSpc>
              <a:spcAft>
                <a:spcPts val="1200"/>
              </a:spcAft>
              <a:buFont typeface="Arial"/>
              <a:buChar char="•"/>
            </a:pPr>
            <a:r>
              <a:rPr lang="en-US" sz="2400" dirty="0">
                <a:solidFill>
                  <a:srgbClr val="545454"/>
                </a:solidFill>
                <a:latin typeface="DM Sans"/>
              </a:rPr>
              <a:t>The Open Syllabus Project. (2023). Retrieved from </a:t>
            </a:r>
            <a:r>
              <a:rPr lang="en-US" sz="2400" dirty="0">
                <a:solidFill>
                  <a:srgbClr val="FE6D73"/>
                </a:solidFill>
                <a:latin typeface="DM Sans"/>
                <a:hlinkClick r:id="rId12">
                  <a:extLst>
                    <a:ext uri="{A12FA001-AC4F-418D-AE19-62706E023703}">
                      <ahyp:hlinkClr xmlns:ahyp="http://schemas.microsoft.com/office/drawing/2018/hyperlinkcolor" val="tx"/>
                    </a:ext>
                  </a:extLst>
                </a:hlinkClick>
              </a:rPr>
              <a:t>https://www.opensyllabus.org/</a:t>
            </a:r>
            <a:r>
              <a:rPr lang="en-US" sz="2400" dirty="0">
                <a:solidFill>
                  <a:srgbClr val="FE6D73"/>
                </a:solidFill>
                <a:latin typeface="DM Sans"/>
              </a:rPr>
              <a:t>. </a:t>
            </a:r>
          </a:p>
          <a:p>
            <a:pPr marL="518160" lvl="1" indent="-259080">
              <a:lnSpc>
                <a:spcPts val="2879"/>
              </a:lnSpc>
              <a:buFont typeface="Arial"/>
              <a:buChar char="•"/>
            </a:pPr>
            <a:endParaRPr lang="en-US" sz="2400" dirty="0">
              <a:solidFill>
                <a:srgbClr val="545454"/>
              </a:solidFill>
              <a:latin typeface="DM Sans"/>
            </a:endParaRPr>
          </a:p>
        </p:txBody>
      </p:sp>
      <p:grpSp>
        <p:nvGrpSpPr>
          <p:cNvPr id="18" name="Group 18"/>
          <p:cNvGrpSpPr/>
          <p:nvPr/>
        </p:nvGrpSpPr>
        <p:grpSpPr>
          <a:xfrm>
            <a:off x="13123603" y="5475036"/>
            <a:ext cx="8847511" cy="8855676"/>
            <a:chOff x="0" y="0"/>
            <a:chExt cx="11796681" cy="11807568"/>
          </a:xfrm>
        </p:grpSpPr>
        <p:grpSp>
          <p:nvGrpSpPr>
            <p:cNvPr id="19" name="Group 19"/>
            <p:cNvGrpSpPr/>
            <p:nvPr/>
          </p:nvGrpSpPr>
          <p:grpSpPr>
            <a:xfrm rot="2700000">
              <a:off x="1676828" y="2799524"/>
              <a:ext cx="9887197" cy="4753460"/>
              <a:chOff x="0" y="0"/>
              <a:chExt cx="660400" cy="317500"/>
            </a:xfrm>
          </p:grpSpPr>
          <p:sp>
            <p:nvSpPr>
              <p:cNvPr id="20" name="Freeform 2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1" name="TextBox 2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2" name="AutoShape 22"/>
            <p:cNvSpPr/>
            <p:nvPr/>
          </p:nvSpPr>
          <p:spPr>
            <a:xfrm>
              <a:off x="1060010" y="3892256"/>
              <a:ext cx="6913622" cy="6843603"/>
            </a:xfrm>
            <a:prstGeom prst="line">
              <a:avLst/>
            </a:prstGeom>
            <a:ln w="38100" cap="flat">
              <a:solidFill>
                <a:srgbClr val="8CA9AD"/>
              </a:solidFill>
              <a:prstDash val="solid"/>
              <a:headEnd type="none" w="sm" len="sm"/>
              <a:tailEnd type="none" w="sm" len="sm"/>
            </a:ln>
          </p:spPr>
          <p:txBody>
            <a:bodyPr/>
            <a:lstStyle/>
            <a:p>
              <a:endParaRPr lang="en-US"/>
            </a:p>
          </p:txBody>
        </p:sp>
        <p:sp>
          <p:nvSpPr>
            <p:cNvPr id="23" name="AutoShape 23"/>
            <p:cNvSpPr/>
            <p:nvPr/>
          </p:nvSpPr>
          <p:spPr>
            <a:xfrm>
              <a:off x="774748" y="4309159"/>
              <a:ext cx="6718471" cy="6718471"/>
            </a:xfrm>
            <a:prstGeom prst="line">
              <a:avLst/>
            </a:prstGeom>
            <a:ln w="38100" cap="flat">
              <a:solidFill>
                <a:srgbClr val="8CA9AD"/>
              </a:solidFill>
              <a:prstDash val="solid"/>
              <a:headEnd type="none" w="sm" len="sm"/>
              <a:tailEnd type="none" w="sm" len="sm"/>
            </a:ln>
          </p:spPr>
          <p:txBody>
            <a:bodyPr/>
            <a:lstStyle/>
            <a:p>
              <a:endParaRPr lang="en-US"/>
            </a:p>
          </p:txBody>
        </p:sp>
        <p:sp>
          <p:nvSpPr>
            <p:cNvPr id="24" name="AutoShape 24"/>
            <p:cNvSpPr/>
            <p:nvPr/>
          </p:nvSpPr>
          <p:spPr>
            <a:xfrm>
              <a:off x="535279" y="4787119"/>
              <a:ext cx="6489522" cy="6489522"/>
            </a:xfrm>
            <a:prstGeom prst="line">
              <a:avLst/>
            </a:prstGeom>
            <a:ln w="38100" cap="flat">
              <a:solidFill>
                <a:srgbClr val="8CA9AD"/>
              </a:solidFill>
              <a:prstDash val="solid"/>
              <a:headEnd type="none" w="sm" len="sm"/>
              <a:tailEnd type="none" w="sm" len="sm"/>
            </a:ln>
          </p:spPr>
          <p:txBody>
            <a:bodyPr/>
            <a:lstStyle/>
            <a:p>
              <a:endParaRPr lang="en-US"/>
            </a:p>
          </p:txBody>
        </p:sp>
        <p:sp>
          <p:nvSpPr>
            <p:cNvPr id="25" name="AutoShape 25"/>
            <p:cNvSpPr/>
            <p:nvPr/>
          </p:nvSpPr>
          <p:spPr>
            <a:xfrm>
              <a:off x="366406" y="5302142"/>
              <a:ext cx="6254021" cy="6254021"/>
            </a:xfrm>
            <a:prstGeom prst="line">
              <a:avLst/>
            </a:prstGeom>
            <a:ln w="38100" cap="flat">
              <a:solidFill>
                <a:srgbClr val="8CA9AD"/>
              </a:solidFill>
              <a:prstDash val="solid"/>
              <a:headEnd type="none" w="sm" len="sm"/>
              <a:tailEnd type="none" w="sm" len="sm"/>
            </a:ln>
          </p:spPr>
          <p:txBody>
            <a:bodyPr/>
            <a:lstStyle/>
            <a:p>
              <a:endParaRPr lang="en-US"/>
            </a:p>
          </p:txBody>
        </p:sp>
        <p:sp>
          <p:nvSpPr>
            <p:cNvPr id="26" name="AutoShape 26"/>
            <p:cNvSpPr/>
            <p:nvPr/>
          </p:nvSpPr>
          <p:spPr>
            <a:xfrm>
              <a:off x="174601" y="5888378"/>
              <a:ext cx="5796899" cy="5796899"/>
            </a:xfrm>
            <a:prstGeom prst="line">
              <a:avLst/>
            </a:prstGeom>
            <a:ln w="38100"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13508" y="6480010"/>
              <a:ext cx="5284799" cy="5314125"/>
            </a:xfrm>
            <a:prstGeom prst="line">
              <a:avLst/>
            </a:prstGeom>
            <a:ln w="38100" cap="flat">
              <a:solidFill>
                <a:srgbClr val="8CA9AD"/>
              </a:solidFill>
              <a:prstDash val="solid"/>
              <a:headEnd type="none" w="sm" len="sm"/>
              <a:tailEnd type="none" w="sm" len="sm"/>
            </a:ln>
          </p:spPr>
          <p:txBody>
            <a:bodyPr/>
            <a:lstStyle/>
            <a:p>
              <a:endParaRPr lang="en-US"/>
            </a:p>
          </p:txBody>
        </p:sp>
        <p:sp>
          <p:nvSpPr>
            <p:cNvPr id="28" name="AutoShape 28"/>
            <p:cNvSpPr/>
            <p:nvPr/>
          </p:nvSpPr>
          <p:spPr>
            <a:xfrm>
              <a:off x="47865" y="7228854"/>
              <a:ext cx="4503313" cy="4480077"/>
            </a:xfrm>
            <a:prstGeom prst="line">
              <a:avLst/>
            </a:prstGeom>
            <a:ln w="38100" cap="flat">
              <a:solidFill>
                <a:srgbClr val="8CA9AD"/>
              </a:solidFill>
              <a:prstDash val="solid"/>
              <a:headEnd type="none" w="sm" len="sm"/>
              <a:tailEnd type="none" w="sm" len="sm"/>
            </a:ln>
          </p:spPr>
          <p:txBody>
            <a:bodyPr/>
            <a:lstStyle/>
            <a:p>
              <a:endParaRPr lang="en-US"/>
            </a:p>
          </p:txBody>
        </p:sp>
        <p:sp>
          <p:nvSpPr>
            <p:cNvPr id="29" name="AutoShape 29"/>
            <p:cNvSpPr/>
            <p:nvPr/>
          </p:nvSpPr>
          <p:spPr>
            <a:xfrm>
              <a:off x="165620" y="8131631"/>
              <a:ext cx="3504797" cy="3562626"/>
            </a:xfrm>
            <a:prstGeom prst="line">
              <a:avLst/>
            </a:prstGeom>
            <a:ln w="38100" cap="flat">
              <a:solidFill>
                <a:srgbClr val="8CA9AD"/>
              </a:solidFill>
              <a:prstDash val="solid"/>
              <a:headEnd type="none" w="sm" len="sm"/>
              <a:tailEnd type="none" w="sm" len="sm"/>
            </a:ln>
          </p:spPr>
          <p:txBody>
            <a:bodyPr/>
            <a:lstStyle/>
            <a:p>
              <a:endParaRPr lang="en-US"/>
            </a:p>
          </p:txBody>
        </p:sp>
        <p:sp>
          <p:nvSpPr>
            <p:cNvPr id="30" name="AutoShape 30"/>
            <p:cNvSpPr/>
            <p:nvPr/>
          </p:nvSpPr>
          <p:spPr>
            <a:xfrm>
              <a:off x="676661" y="9346264"/>
              <a:ext cx="1790115" cy="1790115"/>
            </a:xfrm>
            <a:prstGeom prst="line">
              <a:avLst/>
            </a:prstGeom>
            <a:ln w="38100" cap="flat">
              <a:solidFill>
                <a:srgbClr val="8CA9AD"/>
              </a:solidFill>
              <a:prstDash val="solid"/>
              <a:headEnd type="none" w="sm" len="sm"/>
              <a:tailEnd type="none" w="sm" len="sm"/>
            </a:ln>
          </p:spPr>
          <p:txBody>
            <a:bodyPr/>
            <a:lstStyle/>
            <a:p>
              <a:endParaRPr lang="en-US"/>
            </a:p>
          </p:txBody>
        </p:sp>
      </p:grpSp>
    </p:spTree>
    <p:extLst>
      <p:ext uri="{BB962C8B-B14F-4D97-AF65-F5344CB8AC3E}">
        <p14:creationId xmlns:p14="http://schemas.microsoft.com/office/powerpoint/2010/main" val="2171697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4314508"/>
            <a:ext cx="10620170" cy="1657984"/>
          </a:xfrm>
          <a:prstGeom prst="rect">
            <a:avLst/>
          </a:prstGeom>
        </p:spPr>
        <p:txBody>
          <a:bodyPr lIns="0" tIns="0" rIns="0" bIns="0" rtlCol="0" anchor="t">
            <a:spAutoFit/>
          </a:bodyPr>
          <a:lstStyle/>
          <a:p>
            <a:pPr algn="ctr">
              <a:lnSpc>
                <a:spcPts val="12399"/>
              </a:lnSpc>
            </a:pPr>
            <a:r>
              <a:rPr lang="en-US" sz="12399" dirty="0">
                <a:solidFill>
                  <a:srgbClr val="227C9D"/>
                </a:solidFill>
                <a:latin typeface="Kollektif Bold"/>
              </a:rPr>
              <a:t>THANK YOU</a:t>
            </a:r>
          </a:p>
        </p:txBody>
      </p:sp>
      <p:sp>
        <p:nvSpPr>
          <p:cNvPr id="4" name="Freeform 4"/>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1" name="Group 21"/>
          <p:cNvGrpSpPr/>
          <p:nvPr/>
        </p:nvGrpSpPr>
        <p:grpSpPr>
          <a:xfrm>
            <a:off x="13123603" y="5475036"/>
            <a:ext cx="8847511" cy="8855676"/>
            <a:chOff x="0" y="0"/>
            <a:chExt cx="11796681" cy="11807568"/>
          </a:xfrm>
        </p:grpSpPr>
        <p:grpSp>
          <p:nvGrpSpPr>
            <p:cNvPr id="22" name="Group 22"/>
            <p:cNvGrpSpPr/>
            <p:nvPr/>
          </p:nvGrpSpPr>
          <p:grpSpPr>
            <a:xfrm rot="2700000">
              <a:off x="1676828" y="2799524"/>
              <a:ext cx="9887197" cy="4753460"/>
              <a:chOff x="0" y="0"/>
              <a:chExt cx="660400" cy="317500"/>
            </a:xfrm>
          </p:grpSpPr>
          <p:sp>
            <p:nvSpPr>
              <p:cNvPr id="23" name="Freeform 2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4" name="TextBox 2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5" name="AutoShape 25"/>
            <p:cNvSpPr/>
            <p:nvPr/>
          </p:nvSpPr>
          <p:spPr>
            <a:xfrm>
              <a:off x="1060010" y="3892256"/>
              <a:ext cx="6913622" cy="6843603"/>
            </a:xfrm>
            <a:prstGeom prst="line">
              <a:avLst/>
            </a:prstGeom>
            <a:ln w="38100" cap="flat">
              <a:solidFill>
                <a:srgbClr val="8CA9AD"/>
              </a:solidFill>
              <a:prstDash val="solid"/>
              <a:headEnd type="none" w="sm" len="sm"/>
              <a:tailEnd type="none" w="sm" len="sm"/>
            </a:ln>
          </p:spPr>
          <p:txBody>
            <a:bodyPr/>
            <a:lstStyle/>
            <a:p>
              <a:endParaRPr lang="en-US"/>
            </a:p>
          </p:txBody>
        </p:sp>
        <p:sp>
          <p:nvSpPr>
            <p:cNvPr id="26" name="AutoShape 26"/>
            <p:cNvSpPr/>
            <p:nvPr/>
          </p:nvSpPr>
          <p:spPr>
            <a:xfrm>
              <a:off x="774748" y="4309159"/>
              <a:ext cx="6718471" cy="6718471"/>
            </a:xfrm>
            <a:prstGeom prst="line">
              <a:avLst/>
            </a:prstGeom>
            <a:ln w="38100"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535279" y="4787119"/>
              <a:ext cx="6489522" cy="6489522"/>
            </a:xfrm>
            <a:prstGeom prst="line">
              <a:avLst/>
            </a:prstGeom>
            <a:ln w="38100" cap="flat">
              <a:solidFill>
                <a:srgbClr val="8CA9AD"/>
              </a:solidFill>
              <a:prstDash val="solid"/>
              <a:headEnd type="none" w="sm" len="sm"/>
              <a:tailEnd type="none" w="sm" len="sm"/>
            </a:ln>
          </p:spPr>
          <p:txBody>
            <a:bodyPr/>
            <a:lstStyle/>
            <a:p>
              <a:endParaRPr lang="en-US"/>
            </a:p>
          </p:txBody>
        </p:sp>
        <p:sp>
          <p:nvSpPr>
            <p:cNvPr id="28" name="AutoShape 28"/>
            <p:cNvSpPr/>
            <p:nvPr/>
          </p:nvSpPr>
          <p:spPr>
            <a:xfrm>
              <a:off x="366406" y="5302142"/>
              <a:ext cx="6254021" cy="6254021"/>
            </a:xfrm>
            <a:prstGeom prst="line">
              <a:avLst/>
            </a:prstGeom>
            <a:ln w="38100" cap="flat">
              <a:solidFill>
                <a:srgbClr val="8CA9AD"/>
              </a:solidFill>
              <a:prstDash val="solid"/>
              <a:headEnd type="none" w="sm" len="sm"/>
              <a:tailEnd type="none" w="sm" len="sm"/>
            </a:ln>
          </p:spPr>
          <p:txBody>
            <a:bodyPr/>
            <a:lstStyle/>
            <a:p>
              <a:endParaRPr lang="en-US"/>
            </a:p>
          </p:txBody>
        </p:sp>
        <p:sp>
          <p:nvSpPr>
            <p:cNvPr id="29" name="AutoShape 29"/>
            <p:cNvSpPr/>
            <p:nvPr/>
          </p:nvSpPr>
          <p:spPr>
            <a:xfrm>
              <a:off x="174601" y="5888378"/>
              <a:ext cx="5796899" cy="5796899"/>
            </a:xfrm>
            <a:prstGeom prst="line">
              <a:avLst/>
            </a:prstGeom>
            <a:ln w="38100" cap="flat">
              <a:solidFill>
                <a:srgbClr val="8CA9AD"/>
              </a:solidFill>
              <a:prstDash val="solid"/>
              <a:headEnd type="none" w="sm" len="sm"/>
              <a:tailEnd type="none" w="sm" len="sm"/>
            </a:ln>
          </p:spPr>
          <p:txBody>
            <a:bodyPr/>
            <a:lstStyle/>
            <a:p>
              <a:endParaRPr lang="en-US"/>
            </a:p>
          </p:txBody>
        </p:sp>
        <p:sp>
          <p:nvSpPr>
            <p:cNvPr id="30" name="AutoShape 30"/>
            <p:cNvSpPr/>
            <p:nvPr/>
          </p:nvSpPr>
          <p:spPr>
            <a:xfrm>
              <a:off x="13508" y="6480010"/>
              <a:ext cx="5284799" cy="5314125"/>
            </a:xfrm>
            <a:prstGeom prst="line">
              <a:avLst/>
            </a:prstGeom>
            <a:ln w="38100" cap="flat">
              <a:solidFill>
                <a:srgbClr val="8CA9AD"/>
              </a:solidFill>
              <a:prstDash val="solid"/>
              <a:headEnd type="none" w="sm" len="sm"/>
              <a:tailEnd type="none" w="sm" len="sm"/>
            </a:ln>
          </p:spPr>
          <p:txBody>
            <a:bodyPr/>
            <a:lstStyle/>
            <a:p>
              <a:endParaRPr lang="en-US"/>
            </a:p>
          </p:txBody>
        </p:sp>
        <p:sp>
          <p:nvSpPr>
            <p:cNvPr id="31" name="AutoShape 31"/>
            <p:cNvSpPr/>
            <p:nvPr/>
          </p:nvSpPr>
          <p:spPr>
            <a:xfrm>
              <a:off x="47865" y="7228854"/>
              <a:ext cx="4503313" cy="4480077"/>
            </a:xfrm>
            <a:prstGeom prst="line">
              <a:avLst/>
            </a:prstGeom>
            <a:ln w="38100"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165620" y="8131631"/>
              <a:ext cx="3504797" cy="3562626"/>
            </a:xfrm>
            <a:prstGeom prst="line">
              <a:avLst/>
            </a:prstGeom>
            <a:ln w="38100" cap="flat">
              <a:solidFill>
                <a:srgbClr val="8CA9AD"/>
              </a:solidFill>
              <a:prstDash val="solid"/>
              <a:headEnd type="none" w="sm" len="sm"/>
              <a:tailEnd type="none" w="sm" len="sm"/>
            </a:ln>
          </p:spPr>
          <p:txBody>
            <a:bodyPr/>
            <a:lstStyle/>
            <a:p>
              <a:endParaRPr lang="en-US"/>
            </a:p>
          </p:txBody>
        </p:sp>
        <p:sp>
          <p:nvSpPr>
            <p:cNvPr id="33" name="AutoShape 33"/>
            <p:cNvSpPr/>
            <p:nvPr/>
          </p:nvSpPr>
          <p:spPr>
            <a:xfrm>
              <a:off x="676661" y="9346264"/>
              <a:ext cx="1790115" cy="1790115"/>
            </a:xfrm>
            <a:prstGeom prst="line">
              <a:avLst/>
            </a:prstGeom>
            <a:ln w="38100" cap="flat">
              <a:solidFill>
                <a:srgbClr val="8CA9AD"/>
              </a:solidFill>
              <a:prstDash val="solid"/>
              <a:headEnd type="none" w="sm" len="sm"/>
              <a:tailEnd type="none" w="sm" len="sm"/>
            </a:ln>
          </p:spPr>
          <p:txBody>
            <a:bodyPr/>
            <a:lstStyle/>
            <a:p>
              <a:endParaRPr lang="en-US"/>
            </a:p>
          </p:txBody>
        </p:sp>
      </p:grpSp>
      <p:grpSp>
        <p:nvGrpSpPr>
          <p:cNvPr id="34" name="Group 34"/>
          <p:cNvGrpSpPr/>
          <p:nvPr/>
        </p:nvGrpSpPr>
        <p:grpSpPr>
          <a:xfrm>
            <a:off x="-2634012" y="-5192964"/>
            <a:ext cx="8847511" cy="8855676"/>
            <a:chOff x="0" y="0"/>
            <a:chExt cx="11796681" cy="11807568"/>
          </a:xfrm>
        </p:grpSpPr>
        <p:grpSp>
          <p:nvGrpSpPr>
            <p:cNvPr id="35" name="Group 35"/>
            <p:cNvGrpSpPr/>
            <p:nvPr/>
          </p:nvGrpSpPr>
          <p:grpSpPr>
            <a:xfrm rot="2700000">
              <a:off x="1676828" y="2799524"/>
              <a:ext cx="9887197" cy="4753460"/>
              <a:chOff x="0" y="0"/>
              <a:chExt cx="660400" cy="317500"/>
            </a:xfrm>
          </p:grpSpPr>
          <p:sp>
            <p:nvSpPr>
              <p:cNvPr id="36" name="Freeform 36"/>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37" name="TextBox 37"/>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8" name="AutoShape 38"/>
            <p:cNvSpPr/>
            <p:nvPr/>
          </p:nvSpPr>
          <p:spPr>
            <a:xfrm>
              <a:off x="1060010" y="3892256"/>
              <a:ext cx="6913622" cy="6843603"/>
            </a:xfrm>
            <a:prstGeom prst="line">
              <a:avLst/>
            </a:prstGeom>
            <a:ln w="38100" cap="flat">
              <a:solidFill>
                <a:srgbClr val="8CA9AD"/>
              </a:solidFill>
              <a:prstDash val="solid"/>
              <a:headEnd type="none" w="sm" len="sm"/>
              <a:tailEnd type="none" w="sm" len="sm"/>
            </a:ln>
          </p:spPr>
          <p:txBody>
            <a:bodyPr/>
            <a:lstStyle/>
            <a:p>
              <a:endParaRPr lang="en-US"/>
            </a:p>
          </p:txBody>
        </p:sp>
        <p:sp>
          <p:nvSpPr>
            <p:cNvPr id="39" name="AutoShape 39"/>
            <p:cNvSpPr/>
            <p:nvPr/>
          </p:nvSpPr>
          <p:spPr>
            <a:xfrm>
              <a:off x="774748" y="4309159"/>
              <a:ext cx="6718471" cy="6718471"/>
            </a:xfrm>
            <a:prstGeom prst="line">
              <a:avLst/>
            </a:prstGeom>
            <a:ln w="38100" cap="flat">
              <a:solidFill>
                <a:srgbClr val="8CA9AD"/>
              </a:solidFill>
              <a:prstDash val="solid"/>
              <a:headEnd type="none" w="sm" len="sm"/>
              <a:tailEnd type="none" w="sm" len="sm"/>
            </a:ln>
          </p:spPr>
          <p:txBody>
            <a:bodyPr/>
            <a:lstStyle/>
            <a:p>
              <a:endParaRPr lang="en-US"/>
            </a:p>
          </p:txBody>
        </p:sp>
        <p:sp>
          <p:nvSpPr>
            <p:cNvPr id="40" name="AutoShape 40"/>
            <p:cNvSpPr/>
            <p:nvPr/>
          </p:nvSpPr>
          <p:spPr>
            <a:xfrm>
              <a:off x="535279" y="4787119"/>
              <a:ext cx="6489522" cy="6489522"/>
            </a:xfrm>
            <a:prstGeom prst="line">
              <a:avLst/>
            </a:prstGeom>
            <a:ln w="38100" cap="flat">
              <a:solidFill>
                <a:srgbClr val="8CA9AD"/>
              </a:solidFill>
              <a:prstDash val="solid"/>
              <a:headEnd type="none" w="sm" len="sm"/>
              <a:tailEnd type="none" w="sm" len="sm"/>
            </a:ln>
          </p:spPr>
          <p:txBody>
            <a:bodyPr/>
            <a:lstStyle/>
            <a:p>
              <a:endParaRPr lang="en-US"/>
            </a:p>
          </p:txBody>
        </p:sp>
        <p:sp>
          <p:nvSpPr>
            <p:cNvPr id="41" name="AutoShape 41"/>
            <p:cNvSpPr/>
            <p:nvPr/>
          </p:nvSpPr>
          <p:spPr>
            <a:xfrm>
              <a:off x="366406" y="5302142"/>
              <a:ext cx="6254021" cy="6254021"/>
            </a:xfrm>
            <a:prstGeom prst="line">
              <a:avLst/>
            </a:prstGeom>
            <a:ln w="38100" cap="flat">
              <a:solidFill>
                <a:srgbClr val="8CA9AD"/>
              </a:solidFill>
              <a:prstDash val="solid"/>
              <a:headEnd type="none" w="sm" len="sm"/>
              <a:tailEnd type="none" w="sm" len="sm"/>
            </a:ln>
          </p:spPr>
          <p:txBody>
            <a:bodyPr/>
            <a:lstStyle/>
            <a:p>
              <a:endParaRPr lang="en-US"/>
            </a:p>
          </p:txBody>
        </p:sp>
        <p:sp>
          <p:nvSpPr>
            <p:cNvPr id="42" name="AutoShape 42"/>
            <p:cNvSpPr/>
            <p:nvPr/>
          </p:nvSpPr>
          <p:spPr>
            <a:xfrm>
              <a:off x="174601" y="5888378"/>
              <a:ext cx="5796899" cy="5796899"/>
            </a:xfrm>
            <a:prstGeom prst="line">
              <a:avLst/>
            </a:prstGeom>
            <a:ln w="38100" cap="flat">
              <a:solidFill>
                <a:srgbClr val="8CA9AD"/>
              </a:solidFill>
              <a:prstDash val="solid"/>
              <a:headEnd type="none" w="sm" len="sm"/>
              <a:tailEnd type="none" w="sm" len="sm"/>
            </a:ln>
          </p:spPr>
          <p:txBody>
            <a:bodyPr/>
            <a:lstStyle/>
            <a:p>
              <a:endParaRPr lang="en-US"/>
            </a:p>
          </p:txBody>
        </p:sp>
        <p:sp>
          <p:nvSpPr>
            <p:cNvPr id="43" name="AutoShape 43"/>
            <p:cNvSpPr/>
            <p:nvPr/>
          </p:nvSpPr>
          <p:spPr>
            <a:xfrm>
              <a:off x="13508" y="6480010"/>
              <a:ext cx="5284799" cy="5314125"/>
            </a:xfrm>
            <a:prstGeom prst="line">
              <a:avLst/>
            </a:prstGeom>
            <a:ln w="38100" cap="flat">
              <a:solidFill>
                <a:srgbClr val="8CA9AD"/>
              </a:solidFill>
              <a:prstDash val="solid"/>
              <a:headEnd type="none" w="sm" len="sm"/>
              <a:tailEnd type="none" w="sm" len="sm"/>
            </a:ln>
          </p:spPr>
          <p:txBody>
            <a:bodyPr/>
            <a:lstStyle/>
            <a:p>
              <a:endParaRPr lang="en-US"/>
            </a:p>
          </p:txBody>
        </p:sp>
        <p:sp>
          <p:nvSpPr>
            <p:cNvPr id="44" name="AutoShape 44"/>
            <p:cNvSpPr/>
            <p:nvPr/>
          </p:nvSpPr>
          <p:spPr>
            <a:xfrm>
              <a:off x="47865" y="7228854"/>
              <a:ext cx="4503313" cy="4480077"/>
            </a:xfrm>
            <a:prstGeom prst="line">
              <a:avLst/>
            </a:prstGeom>
            <a:ln w="38100" cap="flat">
              <a:solidFill>
                <a:srgbClr val="8CA9AD"/>
              </a:solidFill>
              <a:prstDash val="solid"/>
              <a:headEnd type="none" w="sm" len="sm"/>
              <a:tailEnd type="none" w="sm" len="sm"/>
            </a:ln>
          </p:spPr>
          <p:txBody>
            <a:bodyPr/>
            <a:lstStyle/>
            <a:p>
              <a:endParaRPr lang="en-US"/>
            </a:p>
          </p:txBody>
        </p:sp>
        <p:sp>
          <p:nvSpPr>
            <p:cNvPr id="45" name="AutoShape 45"/>
            <p:cNvSpPr/>
            <p:nvPr/>
          </p:nvSpPr>
          <p:spPr>
            <a:xfrm>
              <a:off x="165620" y="8131631"/>
              <a:ext cx="3504797" cy="3562626"/>
            </a:xfrm>
            <a:prstGeom prst="line">
              <a:avLst/>
            </a:prstGeom>
            <a:ln w="38100" cap="flat">
              <a:solidFill>
                <a:srgbClr val="8CA9AD"/>
              </a:solidFill>
              <a:prstDash val="solid"/>
              <a:headEnd type="none" w="sm" len="sm"/>
              <a:tailEnd type="none" w="sm" len="sm"/>
            </a:ln>
          </p:spPr>
          <p:txBody>
            <a:bodyPr/>
            <a:lstStyle/>
            <a:p>
              <a:endParaRPr lang="en-US"/>
            </a:p>
          </p:txBody>
        </p:sp>
        <p:sp>
          <p:nvSpPr>
            <p:cNvPr id="46" name="AutoShape 46"/>
            <p:cNvSpPr/>
            <p:nvPr/>
          </p:nvSpPr>
          <p:spPr>
            <a:xfrm>
              <a:off x="676661" y="9346264"/>
              <a:ext cx="1790115" cy="1790115"/>
            </a:xfrm>
            <a:prstGeom prst="line">
              <a:avLst/>
            </a:prstGeom>
            <a:ln w="38100" cap="flat">
              <a:solidFill>
                <a:srgbClr val="8CA9AD"/>
              </a:solidFill>
              <a:prstDash val="solid"/>
              <a:headEnd type="none" w="sm" len="sm"/>
              <a:tailEnd type="none" w="sm" len="sm"/>
            </a:ln>
          </p:spPr>
          <p:txBody>
            <a:bodyPr/>
            <a:lstStyle/>
            <a:p>
              <a:endParaRPr lang="en-US"/>
            </a:p>
          </p:txBody>
        </p:sp>
      </p:grpSp>
      <p:sp>
        <p:nvSpPr>
          <p:cNvPr id="47" name="TextBox 9">
            <a:extLst>
              <a:ext uri="{FF2B5EF4-FFF2-40B4-BE49-F238E27FC236}">
                <a16:creationId xmlns:a16="http://schemas.microsoft.com/office/drawing/2014/main" id="{68847FE7-B2CD-2D4F-F553-716858749C74}"/>
              </a:ext>
            </a:extLst>
          </p:cNvPr>
          <p:cNvSpPr txBox="1"/>
          <p:nvPr/>
        </p:nvSpPr>
        <p:spPr>
          <a:xfrm>
            <a:off x="5545397" y="6809551"/>
            <a:ext cx="7197206" cy="1055674"/>
          </a:xfrm>
          <a:prstGeom prst="rect">
            <a:avLst/>
          </a:prstGeom>
        </p:spPr>
        <p:txBody>
          <a:bodyPr lIns="0" tIns="0" rIns="0" bIns="0" rtlCol="0" anchor="t">
            <a:spAutoFit/>
          </a:bodyPr>
          <a:lstStyle/>
          <a:p>
            <a:pPr algn="ctr">
              <a:lnSpc>
                <a:spcPts val="4070"/>
              </a:lnSpc>
            </a:pPr>
            <a:r>
              <a:rPr lang="en-US" sz="3700" dirty="0">
                <a:solidFill>
                  <a:srgbClr val="545454"/>
                </a:solidFill>
                <a:latin typeface="DM Sans"/>
              </a:rPr>
              <a:t>Ruby L Martinez</a:t>
            </a:r>
          </a:p>
          <a:p>
            <a:pPr algn="ctr">
              <a:lnSpc>
                <a:spcPts val="4070"/>
              </a:lnSpc>
            </a:pPr>
            <a:r>
              <a:rPr lang="en-US" sz="3700" dirty="0">
                <a:solidFill>
                  <a:srgbClr val="545454"/>
                </a:solidFill>
                <a:latin typeface="DM Sans"/>
                <a:hlinkClick r:id="rId10"/>
              </a:rPr>
              <a:t>rubylm2@illinois.edu</a:t>
            </a:r>
            <a:r>
              <a:rPr lang="en-US" sz="3700" dirty="0">
                <a:solidFill>
                  <a:srgbClr val="545454"/>
                </a:solidFill>
                <a:latin typeface="DM Sans"/>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025881" y="2355772"/>
            <a:ext cx="6591578" cy="3086100"/>
            <a:chOff x="0" y="0"/>
            <a:chExt cx="1736053" cy="812800"/>
          </a:xfrm>
        </p:grpSpPr>
        <p:sp>
          <p:nvSpPr>
            <p:cNvPr id="4" name="Freeform 4"/>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5" name="TextBox 5"/>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2700000">
            <a:off x="11386843" y="7201845"/>
            <a:ext cx="7415398" cy="3565095"/>
            <a:chOff x="0" y="0"/>
            <a:chExt cx="660400" cy="317500"/>
          </a:xfrm>
        </p:grpSpPr>
        <p:sp>
          <p:nvSpPr>
            <p:cNvPr id="7" name="Freeform 7"/>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8" name="TextBox 8"/>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9" name="AutoShape 9"/>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txBody>
          <a:bodyPr/>
          <a:lstStyle/>
          <a:p>
            <a:endParaRPr lang="en-US"/>
          </a:p>
        </p:txBody>
      </p:sp>
      <p:sp>
        <p:nvSpPr>
          <p:cNvPr id="10" name="AutoShape 10"/>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1" name="AutoShape 11"/>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txBody>
          <a:bodyPr/>
          <a:lstStyle/>
          <a:p>
            <a:endParaRPr lang="en-US"/>
          </a:p>
        </p:txBody>
      </p:sp>
      <p:grpSp>
        <p:nvGrpSpPr>
          <p:cNvPr id="12" name="Group 12"/>
          <p:cNvGrpSpPr/>
          <p:nvPr/>
        </p:nvGrpSpPr>
        <p:grpSpPr>
          <a:xfrm>
            <a:off x="10025881" y="5867400"/>
            <a:ext cx="6591578" cy="3086100"/>
            <a:chOff x="0" y="0"/>
            <a:chExt cx="1736053" cy="812800"/>
          </a:xfrm>
        </p:grpSpPr>
        <p:sp>
          <p:nvSpPr>
            <p:cNvPr id="13" name="Freeform 13"/>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14" name="TextBox 14"/>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9254356" y="3127297"/>
            <a:ext cx="1543050" cy="15430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254356" y="6638925"/>
            <a:ext cx="1543050" cy="154305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dirty="0"/>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dirty="0"/>
            </a:p>
          </p:txBody>
        </p:sp>
      </p:grpSp>
      <p:sp>
        <p:nvSpPr>
          <p:cNvPr id="21" name="Freeform 21" descr="Gears with solid fill"/>
          <p:cNvSpPr/>
          <p:nvPr/>
        </p:nvSpPr>
        <p:spPr>
          <a:xfrm>
            <a:off x="9448800" y="3314700"/>
            <a:ext cx="1161597" cy="1186701"/>
          </a:xfrm>
          <a:custGeom>
            <a:avLst/>
            <a:gdLst/>
            <a:ahLst/>
            <a:cxnLst/>
            <a:rect l="l" t="t" r="r" b="b"/>
            <a:pathLst>
              <a:path w="1069467" h="830353">
                <a:moveTo>
                  <a:pt x="0" y="0"/>
                </a:moveTo>
                <a:lnTo>
                  <a:pt x="1069467" y="0"/>
                </a:lnTo>
                <a:lnTo>
                  <a:pt x="1069467" y="830353"/>
                </a:lnTo>
                <a:lnTo>
                  <a:pt x="0" y="830353"/>
                </a:lnTo>
                <a:lnTo>
                  <a:pt x="0" y="0"/>
                </a:lnTo>
                <a:close/>
              </a:path>
            </a:pathLst>
          </a:cu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txBody>
          <a:bodyPr/>
          <a:lstStyle/>
          <a:p>
            <a:endParaRPr lang="en-US"/>
          </a:p>
        </p:txBody>
      </p:sp>
      <p:sp>
        <p:nvSpPr>
          <p:cNvPr id="22" name="Freeform 22" descr="Research with solid fill"/>
          <p:cNvSpPr/>
          <p:nvPr/>
        </p:nvSpPr>
        <p:spPr>
          <a:xfrm>
            <a:off x="9526333" y="6896100"/>
            <a:ext cx="1034282" cy="983000"/>
          </a:xfrm>
          <a:custGeom>
            <a:avLst/>
            <a:gdLst/>
            <a:ahLst/>
            <a:cxnLst/>
            <a:rect l="l" t="t" r="r" b="b"/>
            <a:pathLst>
              <a:path w="1069467" h="830353">
                <a:moveTo>
                  <a:pt x="0" y="0"/>
                </a:moveTo>
                <a:lnTo>
                  <a:pt x="1069467" y="0"/>
                </a:lnTo>
                <a:lnTo>
                  <a:pt x="1069467" y="830353"/>
                </a:lnTo>
                <a:lnTo>
                  <a:pt x="0" y="830353"/>
                </a:lnTo>
                <a:lnTo>
                  <a:pt x="0" y="0"/>
                </a:lnTo>
                <a:close/>
              </a:path>
            </a:pathLst>
          </a:cu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txBody>
          <a:bodyPr/>
          <a:lstStyle/>
          <a:p>
            <a:endParaRPr lang="en-US"/>
          </a:p>
        </p:txBody>
      </p:sp>
      <p:grpSp>
        <p:nvGrpSpPr>
          <p:cNvPr id="23" name="Group 23"/>
          <p:cNvGrpSpPr/>
          <p:nvPr/>
        </p:nvGrpSpPr>
        <p:grpSpPr>
          <a:xfrm rot="2700000">
            <a:off x="-2137434" y="-3783523"/>
            <a:ext cx="7415398" cy="3565095"/>
            <a:chOff x="0" y="0"/>
            <a:chExt cx="660400" cy="317500"/>
          </a:xfrm>
        </p:grpSpPr>
        <p:sp>
          <p:nvSpPr>
            <p:cNvPr id="24" name="Freeform 24"/>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25" name="TextBox 25"/>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6" name="AutoShape 26"/>
          <p:cNvSpPr/>
          <p:nvPr/>
        </p:nvSpPr>
        <p:spPr>
          <a:xfrm>
            <a:off x="-2600048" y="-2963974"/>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27" name="AutoShape 27"/>
          <p:cNvSpPr/>
          <p:nvPr/>
        </p:nvSpPr>
        <p:spPr>
          <a:xfrm>
            <a:off x="-2813995" y="-2651297"/>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28" name="AutoShape 28"/>
          <p:cNvSpPr/>
          <p:nvPr/>
        </p:nvSpPr>
        <p:spPr>
          <a:xfrm>
            <a:off x="-2993596" y="-2292827"/>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29" name="AutoShape 29"/>
          <p:cNvSpPr/>
          <p:nvPr/>
        </p:nvSpPr>
        <p:spPr>
          <a:xfrm>
            <a:off x="-3120251" y="-1906560"/>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30" name="AutoShape 30"/>
          <p:cNvSpPr/>
          <p:nvPr/>
        </p:nvSpPr>
        <p:spPr>
          <a:xfrm>
            <a:off x="-3264105" y="-1466883"/>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31" name="AutoShape 31"/>
          <p:cNvSpPr/>
          <p:nvPr/>
        </p:nvSpPr>
        <p:spPr>
          <a:xfrm>
            <a:off x="-3384925" y="-1023159"/>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32" name="AutoShape 32"/>
          <p:cNvSpPr/>
          <p:nvPr/>
        </p:nvSpPr>
        <p:spPr>
          <a:xfrm>
            <a:off x="-3359157" y="-461526"/>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33" name="TextBox 33"/>
          <p:cNvSpPr txBox="1"/>
          <p:nvPr/>
        </p:nvSpPr>
        <p:spPr>
          <a:xfrm>
            <a:off x="11178406" y="3298515"/>
            <a:ext cx="4975994" cy="2040367"/>
          </a:xfrm>
          <a:prstGeom prst="rect">
            <a:avLst/>
          </a:prstGeom>
        </p:spPr>
        <p:txBody>
          <a:bodyPr wrap="square" lIns="0" tIns="0" rIns="0" bIns="0" rtlCol="0" anchor="t">
            <a:spAutoFit/>
          </a:bodyPr>
          <a:lstStyle>
            <a:defPPr>
              <a:defRPr lang="en-US"/>
            </a:defPPr>
            <a:lvl1pPr marL="342900" indent="-342900">
              <a:lnSpc>
                <a:spcPts val="2730"/>
              </a:lnSpc>
              <a:spcAft>
                <a:spcPts val="1200"/>
              </a:spcAft>
              <a:buFont typeface="Arial" panose="020B0604020202020204" pitchFamily="34" charset="0"/>
              <a:buChar char="•"/>
              <a:defRPr sz="2400">
                <a:solidFill>
                  <a:srgbClr val="FFFFFF"/>
                </a:solidFill>
                <a:latin typeface="DM Sans Italics"/>
              </a:defRPr>
            </a:lvl1pPr>
          </a:lstStyle>
          <a:p>
            <a:r>
              <a:rPr lang="en-US" dirty="0"/>
              <a:t>Explore various visualization techniques for network data</a:t>
            </a:r>
          </a:p>
          <a:p>
            <a:r>
              <a:rPr lang="en-US" dirty="0"/>
              <a:t>Creating informative and visually appealing network visualizations </a:t>
            </a:r>
          </a:p>
          <a:p>
            <a:endParaRPr lang="en-US" dirty="0"/>
          </a:p>
        </p:txBody>
      </p:sp>
      <p:sp>
        <p:nvSpPr>
          <p:cNvPr id="36" name="TextBox 36"/>
          <p:cNvSpPr txBox="1"/>
          <p:nvPr/>
        </p:nvSpPr>
        <p:spPr>
          <a:xfrm>
            <a:off x="11178406" y="2781300"/>
            <a:ext cx="3624284" cy="362279"/>
          </a:xfrm>
          <a:prstGeom prst="rect">
            <a:avLst/>
          </a:prstGeom>
        </p:spPr>
        <p:txBody>
          <a:bodyPr wrap="square" lIns="0" tIns="0" rIns="0" bIns="0" rtlCol="0" anchor="t">
            <a:spAutoFit/>
          </a:bodyPr>
          <a:lstStyle/>
          <a:p>
            <a:pPr>
              <a:lnSpc>
                <a:spcPts val="2730"/>
              </a:lnSpc>
            </a:pPr>
            <a:r>
              <a:rPr lang="en-US" sz="2800" dirty="0">
                <a:solidFill>
                  <a:srgbClr val="FFFFFF"/>
                </a:solidFill>
                <a:latin typeface="DM Sans Bold"/>
              </a:rPr>
              <a:t>USING PALLADIO</a:t>
            </a:r>
          </a:p>
        </p:txBody>
      </p:sp>
      <p:sp>
        <p:nvSpPr>
          <p:cNvPr id="52" name="TextBox 52"/>
          <p:cNvSpPr txBox="1"/>
          <p:nvPr/>
        </p:nvSpPr>
        <p:spPr>
          <a:xfrm>
            <a:off x="11178406" y="6972300"/>
            <a:ext cx="4703093" cy="1040093"/>
          </a:xfrm>
          <a:prstGeom prst="rect">
            <a:avLst/>
          </a:prstGeom>
        </p:spPr>
        <p:txBody>
          <a:bodyPr lIns="0" tIns="0" rIns="0" bIns="0" rtlCol="0" anchor="t">
            <a:spAutoFit/>
          </a:bodyPr>
          <a:lstStyle/>
          <a:p>
            <a:pPr marL="342900" indent="-342900">
              <a:lnSpc>
                <a:spcPts val="2730"/>
              </a:lnSpc>
              <a:buFont typeface="Arial" panose="020B0604020202020204" pitchFamily="34" charset="0"/>
              <a:buChar char="•"/>
            </a:pPr>
            <a:r>
              <a:rPr lang="en-US" sz="2400" dirty="0">
                <a:solidFill>
                  <a:srgbClr val="FFFFFF"/>
                </a:solidFill>
                <a:latin typeface="DM Sans Italics"/>
              </a:rPr>
              <a:t>Gain the skills necessary to incorporate Palladio into research workflows</a:t>
            </a:r>
          </a:p>
        </p:txBody>
      </p:sp>
      <p:sp>
        <p:nvSpPr>
          <p:cNvPr id="53" name="TextBox 53"/>
          <p:cNvSpPr txBox="1"/>
          <p:nvPr/>
        </p:nvSpPr>
        <p:spPr>
          <a:xfrm>
            <a:off x="11178406" y="6134100"/>
            <a:ext cx="4703093" cy="708527"/>
          </a:xfrm>
          <a:prstGeom prst="rect">
            <a:avLst/>
          </a:prstGeom>
        </p:spPr>
        <p:txBody>
          <a:bodyPr wrap="square" lIns="0" tIns="0" rIns="0" bIns="0" rtlCol="0" anchor="t">
            <a:spAutoFit/>
          </a:bodyPr>
          <a:lstStyle/>
          <a:p>
            <a:pPr>
              <a:lnSpc>
                <a:spcPts val="2730"/>
              </a:lnSpc>
            </a:pPr>
            <a:r>
              <a:rPr lang="en-US" sz="2800" dirty="0">
                <a:solidFill>
                  <a:srgbClr val="FFFFFF"/>
                </a:solidFill>
                <a:latin typeface="DM Sans Bold"/>
              </a:rPr>
              <a:t>PALLADIO RESEARCH INTEGRATION</a:t>
            </a:r>
          </a:p>
        </p:txBody>
      </p:sp>
      <p:sp>
        <p:nvSpPr>
          <p:cNvPr id="69" name="TextBox 3">
            <a:extLst>
              <a:ext uri="{FF2B5EF4-FFF2-40B4-BE49-F238E27FC236}">
                <a16:creationId xmlns:a16="http://schemas.microsoft.com/office/drawing/2014/main" id="{AF84EC8A-9E20-0091-0159-AD2324A04415}"/>
              </a:ext>
            </a:extLst>
          </p:cNvPr>
          <p:cNvSpPr txBox="1"/>
          <p:nvPr/>
        </p:nvSpPr>
        <p:spPr>
          <a:xfrm>
            <a:off x="3178380" y="1009179"/>
            <a:ext cx="11931240" cy="705321"/>
          </a:xfrm>
          <a:prstGeom prst="rect">
            <a:avLst/>
          </a:prstGeom>
        </p:spPr>
        <p:txBody>
          <a:bodyPr wrap="square" lIns="0" tIns="0" rIns="0" bIns="0" rtlCol="0" anchor="t">
            <a:spAutoFit/>
          </a:bodyPr>
          <a:lstStyle/>
          <a:p>
            <a:pPr algn="ctr">
              <a:lnSpc>
                <a:spcPts val="5544"/>
              </a:lnSpc>
            </a:pPr>
            <a:r>
              <a:rPr lang="en-US" sz="7200" dirty="0">
                <a:solidFill>
                  <a:srgbClr val="FE6D73"/>
                </a:solidFill>
                <a:latin typeface="Kollektif Bold"/>
              </a:rPr>
              <a:t>WORKSHOP OBJECTIVES</a:t>
            </a:r>
          </a:p>
        </p:txBody>
      </p:sp>
      <p:grpSp>
        <p:nvGrpSpPr>
          <p:cNvPr id="88" name="Group 3">
            <a:extLst>
              <a:ext uri="{FF2B5EF4-FFF2-40B4-BE49-F238E27FC236}">
                <a16:creationId xmlns:a16="http://schemas.microsoft.com/office/drawing/2014/main" id="{A412A2B1-4057-F0B2-3F11-9332D5EDD9F3}"/>
              </a:ext>
            </a:extLst>
          </p:cNvPr>
          <p:cNvGrpSpPr/>
          <p:nvPr/>
        </p:nvGrpSpPr>
        <p:grpSpPr>
          <a:xfrm>
            <a:off x="2400022" y="2355772"/>
            <a:ext cx="6591578" cy="3086100"/>
            <a:chOff x="0" y="0"/>
            <a:chExt cx="1736053" cy="812800"/>
          </a:xfrm>
        </p:grpSpPr>
        <p:sp>
          <p:nvSpPr>
            <p:cNvPr id="89" name="Freeform 4">
              <a:extLst>
                <a:ext uri="{FF2B5EF4-FFF2-40B4-BE49-F238E27FC236}">
                  <a16:creationId xmlns:a16="http://schemas.microsoft.com/office/drawing/2014/main" id="{2D59A3EE-4FBB-5401-A918-E7FC550B461E}"/>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90" name="TextBox 5">
              <a:extLst>
                <a:ext uri="{FF2B5EF4-FFF2-40B4-BE49-F238E27FC236}">
                  <a16:creationId xmlns:a16="http://schemas.microsoft.com/office/drawing/2014/main" id="{4AC96C7A-B0D1-A973-ED1F-DD247FAFECA0}"/>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91" name="Group 12">
            <a:extLst>
              <a:ext uri="{FF2B5EF4-FFF2-40B4-BE49-F238E27FC236}">
                <a16:creationId xmlns:a16="http://schemas.microsoft.com/office/drawing/2014/main" id="{529A2809-41F5-4920-137B-4DE733577C0B}"/>
              </a:ext>
            </a:extLst>
          </p:cNvPr>
          <p:cNvGrpSpPr/>
          <p:nvPr/>
        </p:nvGrpSpPr>
        <p:grpSpPr>
          <a:xfrm>
            <a:off x="2400022" y="5867400"/>
            <a:ext cx="6591578" cy="3086100"/>
            <a:chOff x="0" y="0"/>
            <a:chExt cx="1736053" cy="812800"/>
          </a:xfrm>
        </p:grpSpPr>
        <p:sp>
          <p:nvSpPr>
            <p:cNvPr id="92" name="Freeform 13">
              <a:extLst>
                <a:ext uri="{FF2B5EF4-FFF2-40B4-BE49-F238E27FC236}">
                  <a16:creationId xmlns:a16="http://schemas.microsoft.com/office/drawing/2014/main" id="{C9050CFD-AEF7-928B-8109-C066B24E279B}"/>
                </a:ext>
              </a:extLst>
            </p:cNvPr>
            <p:cNvSpPr/>
            <p:nvPr/>
          </p:nvSpPr>
          <p:spPr>
            <a:xfrm>
              <a:off x="0" y="0"/>
              <a:ext cx="1736053" cy="812800"/>
            </a:xfrm>
            <a:custGeom>
              <a:avLst/>
              <a:gdLst/>
              <a:ahLst/>
              <a:cxnLst/>
              <a:rect l="l" t="t" r="r" b="b"/>
              <a:pathLst>
                <a:path w="1736053" h="812800">
                  <a:moveTo>
                    <a:pt x="58726" y="0"/>
                  </a:moveTo>
                  <a:lnTo>
                    <a:pt x="1677327" y="0"/>
                  </a:lnTo>
                  <a:cubicBezTo>
                    <a:pt x="1692902" y="0"/>
                    <a:pt x="1707840" y="6187"/>
                    <a:pt x="1718853" y="17200"/>
                  </a:cubicBezTo>
                  <a:cubicBezTo>
                    <a:pt x="1729866" y="28214"/>
                    <a:pt x="1736053" y="43151"/>
                    <a:pt x="1736053" y="58726"/>
                  </a:cubicBezTo>
                  <a:lnTo>
                    <a:pt x="1736053" y="754074"/>
                  </a:lnTo>
                  <a:cubicBezTo>
                    <a:pt x="1736053" y="786508"/>
                    <a:pt x="1709761" y="812800"/>
                    <a:pt x="1677327" y="812800"/>
                  </a:cubicBezTo>
                  <a:lnTo>
                    <a:pt x="58726" y="812800"/>
                  </a:lnTo>
                  <a:cubicBezTo>
                    <a:pt x="43151" y="812800"/>
                    <a:pt x="28214" y="806613"/>
                    <a:pt x="17200" y="795600"/>
                  </a:cubicBezTo>
                  <a:cubicBezTo>
                    <a:pt x="6187" y="784586"/>
                    <a:pt x="0" y="769649"/>
                    <a:pt x="0" y="754074"/>
                  </a:cubicBezTo>
                  <a:lnTo>
                    <a:pt x="0" y="58726"/>
                  </a:lnTo>
                  <a:cubicBezTo>
                    <a:pt x="0" y="43151"/>
                    <a:pt x="6187" y="28214"/>
                    <a:pt x="17200" y="17200"/>
                  </a:cubicBezTo>
                  <a:cubicBezTo>
                    <a:pt x="28214" y="6187"/>
                    <a:pt x="43151" y="0"/>
                    <a:pt x="58726" y="0"/>
                  </a:cubicBezTo>
                  <a:close/>
                </a:path>
              </a:pathLst>
            </a:custGeom>
            <a:solidFill>
              <a:srgbClr val="48CFAE"/>
            </a:solidFill>
          </p:spPr>
          <p:txBody>
            <a:bodyPr/>
            <a:lstStyle/>
            <a:p>
              <a:endParaRPr lang="en-US"/>
            </a:p>
          </p:txBody>
        </p:sp>
        <p:sp>
          <p:nvSpPr>
            <p:cNvPr id="93" name="TextBox 14">
              <a:extLst>
                <a:ext uri="{FF2B5EF4-FFF2-40B4-BE49-F238E27FC236}">
                  <a16:creationId xmlns:a16="http://schemas.microsoft.com/office/drawing/2014/main" id="{8779F426-7123-31C6-CA7E-323AAAEB6F2D}"/>
                </a:ext>
              </a:extLst>
            </p:cNvPr>
            <p:cNvSpPr txBox="1"/>
            <p:nvPr/>
          </p:nvSpPr>
          <p:spPr>
            <a:xfrm>
              <a:off x="0" y="-57150"/>
              <a:ext cx="1736053"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94" name="Group 15">
            <a:extLst>
              <a:ext uri="{FF2B5EF4-FFF2-40B4-BE49-F238E27FC236}">
                <a16:creationId xmlns:a16="http://schemas.microsoft.com/office/drawing/2014/main" id="{ACF6053F-9BC6-D862-1790-6E577EDD142A}"/>
              </a:ext>
            </a:extLst>
          </p:cNvPr>
          <p:cNvGrpSpPr/>
          <p:nvPr/>
        </p:nvGrpSpPr>
        <p:grpSpPr>
          <a:xfrm>
            <a:off x="1628497" y="3127297"/>
            <a:ext cx="1543050" cy="1543050"/>
            <a:chOff x="0" y="0"/>
            <a:chExt cx="812800" cy="812800"/>
          </a:xfrm>
        </p:grpSpPr>
        <p:sp>
          <p:nvSpPr>
            <p:cNvPr id="95" name="Freeform 16">
              <a:extLst>
                <a:ext uri="{FF2B5EF4-FFF2-40B4-BE49-F238E27FC236}">
                  <a16:creationId xmlns:a16="http://schemas.microsoft.com/office/drawing/2014/main" id="{C39B8DBE-ACFF-4875-0CF4-81DD9755EA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a:p>
          </p:txBody>
        </p:sp>
        <p:sp>
          <p:nvSpPr>
            <p:cNvPr id="96" name="TextBox 17">
              <a:extLst>
                <a:ext uri="{FF2B5EF4-FFF2-40B4-BE49-F238E27FC236}">
                  <a16:creationId xmlns:a16="http://schemas.microsoft.com/office/drawing/2014/main" id="{9E11F16B-DECB-0390-E63E-FD8554ABBB5D}"/>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97" name="Group 18">
            <a:extLst>
              <a:ext uri="{FF2B5EF4-FFF2-40B4-BE49-F238E27FC236}">
                <a16:creationId xmlns:a16="http://schemas.microsoft.com/office/drawing/2014/main" id="{916D69B4-B872-0AB7-9223-BA4FC0658A93}"/>
              </a:ext>
            </a:extLst>
          </p:cNvPr>
          <p:cNvGrpSpPr/>
          <p:nvPr/>
        </p:nvGrpSpPr>
        <p:grpSpPr>
          <a:xfrm>
            <a:off x="1628497" y="6638925"/>
            <a:ext cx="1543050" cy="1543050"/>
            <a:chOff x="0" y="0"/>
            <a:chExt cx="812800" cy="812800"/>
          </a:xfrm>
        </p:grpSpPr>
        <p:sp>
          <p:nvSpPr>
            <p:cNvPr id="98" name="Freeform 19">
              <a:extLst>
                <a:ext uri="{FF2B5EF4-FFF2-40B4-BE49-F238E27FC236}">
                  <a16:creationId xmlns:a16="http://schemas.microsoft.com/office/drawing/2014/main" id="{3091E34E-3D68-5FE7-DA4B-54503CCA89A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6D73"/>
            </a:solidFill>
          </p:spPr>
          <p:txBody>
            <a:bodyPr/>
            <a:lstStyle/>
            <a:p>
              <a:endParaRPr lang="en-US"/>
            </a:p>
          </p:txBody>
        </p:sp>
        <p:sp>
          <p:nvSpPr>
            <p:cNvPr id="99" name="TextBox 20">
              <a:extLst>
                <a:ext uri="{FF2B5EF4-FFF2-40B4-BE49-F238E27FC236}">
                  <a16:creationId xmlns:a16="http://schemas.microsoft.com/office/drawing/2014/main" id="{3876DA25-F081-8E56-C14F-44E8D1A5CD97}"/>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00" name="Freeform 21" descr="Table with solid fill">
            <a:extLst>
              <a:ext uri="{FF2B5EF4-FFF2-40B4-BE49-F238E27FC236}">
                <a16:creationId xmlns:a16="http://schemas.microsoft.com/office/drawing/2014/main" id="{422730E3-39FE-4F93-F3BF-9ACCA66BEF52}"/>
              </a:ext>
            </a:extLst>
          </p:cNvPr>
          <p:cNvSpPr/>
          <p:nvPr/>
        </p:nvSpPr>
        <p:spPr>
          <a:xfrm>
            <a:off x="1865289" y="3483645"/>
            <a:ext cx="1069467" cy="830353"/>
          </a:xfrm>
          <a:custGeom>
            <a:avLst/>
            <a:gdLst/>
            <a:ahLst/>
            <a:cxnLst/>
            <a:rect l="l" t="t" r="r" b="b"/>
            <a:pathLst>
              <a:path w="1069467" h="830353">
                <a:moveTo>
                  <a:pt x="0" y="0"/>
                </a:moveTo>
                <a:lnTo>
                  <a:pt x="1069467" y="0"/>
                </a:lnTo>
                <a:lnTo>
                  <a:pt x="1069467" y="830353"/>
                </a:lnTo>
                <a:lnTo>
                  <a:pt x="0" y="830353"/>
                </a:lnTo>
                <a:lnTo>
                  <a:pt x="0" y="0"/>
                </a:lnTo>
                <a:close/>
              </a:path>
            </a:pathLst>
          </a:cu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01" name="Freeform 22" descr="Network with solid fill">
            <a:extLst>
              <a:ext uri="{FF2B5EF4-FFF2-40B4-BE49-F238E27FC236}">
                <a16:creationId xmlns:a16="http://schemas.microsoft.com/office/drawing/2014/main" id="{670A0B64-742F-2C86-3D0C-58A459BE8841}"/>
              </a:ext>
            </a:extLst>
          </p:cNvPr>
          <p:cNvSpPr/>
          <p:nvPr/>
        </p:nvSpPr>
        <p:spPr>
          <a:xfrm>
            <a:off x="1865289" y="6896100"/>
            <a:ext cx="1069467" cy="983000"/>
          </a:xfrm>
          <a:custGeom>
            <a:avLst/>
            <a:gdLst/>
            <a:ahLst/>
            <a:cxnLst/>
            <a:rect l="l" t="t" r="r" b="b"/>
            <a:pathLst>
              <a:path w="1069467" h="830353">
                <a:moveTo>
                  <a:pt x="0" y="0"/>
                </a:moveTo>
                <a:lnTo>
                  <a:pt x="1069467" y="0"/>
                </a:lnTo>
                <a:lnTo>
                  <a:pt x="1069467" y="830353"/>
                </a:lnTo>
                <a:lnTo>
                  <a:pt x="0" y="830353"/>
                </a:lnTo>
                <a:lnTo>
                  <a:pt x="0" y="0"/>
                </a:lnTo>
                <a:close/>
              </a:path>
            </a:pathLst>
          </a:cu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txBody>
          <a:bodyPr/>
          <a:lstStyle/>
          <a:p>
            <a:endParaRPr lang="en-US"/>
          </a:p>
        </p:txBody>
      </p:sp>
      <p:sp>
        <p:nvSpPr>
          <p:cNvPr id="102" name="TextBox 33">
            <a:extLst>
              <a:ext uri="{FF2B5EF4-FFF2-40B4-BE49-F238E27FC236}">
                <a16:creationId xmlns:a16="http://schemas.microsoft.com/office/drawing/2014/main" id="{1A75BF57-A1DA-4984-BB47-903EB9287196}"/>
              </a:ext>
            </a:extLst>
          </p:cNvPr>
          <p:cNvSpPr txBox="1"/>
          <p:nvPr/>
        </p:nvSpPr>
        <p:spPr>
          <a:xfrm>
            <a:off x="3552547" y="3298515"/>
            <a:ext cx="5110510" cy="1540230"/>
          </a:xfrm>
          <a:prstGeom prst="rect">
            <a:avLst/>
          </a:prstGeom>
        </p:spPr>
        <p:txBody>
          <a:bodyPr wrap="square" lIns="0" tIns="0" rIns="0" bIns="0" rtlCol="0" anchor="t">
            <a:spAutoFit/>
          </a:bodyPr>
          <a:lstStyle/>
          <a:p>
            <a:pPr marL="342900" indent="-342900">
              <a:lnSpc>
                <a:spcPts val="2730"/>
              </a:lnSpc>
              <a:spcAft>
                <a:spcPts val="1200"/>
              </a:spcAft>
              <a:buFont typeface="Arial" panose="020B0604020202020204" pitchFamily="34" charset="0"/>
              <a:buChar char="•"/>
            </a:pPr>
            <a:r>
              <a:rPr lang="en-US" sz="2400" dirty="0">
                <a:solidFill>
                  <a:srgbClr val="FFFFFF"/>
                </a:solidFill>
                <a:latin typeface="DM Sans Italics"/>
              </a:rPr>
              <a:t>Learn how to import and manipulate data in Palladio </a:t>
            </a:r>
          </a:p>
          <a:p>
            <a:pPr marL="342900" indent="-342900">
              <a:lnSpc>
                <a:spcPts val="2730"/>
              </a:lnSpc>
              <a:spcAft>
                <a:spcPts val="1200"/>
              </a:spcAft>
              <a:buFont typeface="Arial" panose="020B0604020202020204" pitchFamily="34" charset="0"/>
              <a:buChar char="•"/>
            </a:pPr>
            <a:r>
              <a:rPr lang="en-US" sz="2400" dirty="0">
                <a:solidFill>
                  <a:srgbClr val="FFFFFF"/>
                </a:solidFill>
                <a:latin typeface="DM Sans Italics"/>
              </a:rPr>
              <a:t>Gain experience in constructing and refining network datasets</a:t>
            </a:r>
          </a:p>
        </p:txBody>
      </p:sp>
      <p:sp>
        <p:nvSpPr>
          <p:cNvPr id="103" name="TextBox 36">
            <a:extLst>
              <a:ext uri="{FF2B5EF4-FFF2-40B4-BE49-F238E27FC236}">
                <a16:creationId xmlns:a16="http://schemas.microsoft.com/office/drawing/2014/main" id="{A279574E-BE3E-A806-CA94-43E6669B5C77}"/>
              </a:ext>
            </a:extLst>
          </p:cNvPr>
          <p:cNvSpPr txBox="1"/>
          <p:nvPr/>
        </p:nvSpPr>
        <p:spPr>
          <a:xfrm>
            <a:off x="3552547" y="2781300"/>
            <a:ext cx="4635176" cy="362279"/>
          </a:xfrm>
          <a:prstGeom prst="rect">
            <a:avLst/>
          </a:prstGeom>
        </p:spPr>
        <p:txBody>
          <a:bodyPr wrap="square" lIns="0" tIns="0" rIns="0" bIns="0" rtlCol="0" anchor="t">
            <a:spAutoFit/>
          </a:bodyPr>
          <a:lstStyle/>
          <a:p>
            <a:pPr>
              <a:lnSpc>
                <a:spcPts val="2730"/>
              </a:lnSpc>
            </a:pPr>
            <a:r>
              <a:rPr lang="en-US" sz="2800" dirty="0">
                <a:solidFill>
                  <a:srgbClr val="FFFFFF"/>
                </a:solidFill>
                <a:latin typeface="DM Sans Bold"/>
              </a:rPr>
              <a:t>WORK WITH DATASETS</a:t>
            </a:r>
          </a:p>
        </p:txBody>
      </p:sp>
      <p:sp>
        <p:nvSpPr>
          <p:cNvPr id="104" name="TextBox 52">
            <a:extLst>
              <a:ext uri="{FF2B5EF4-FFF2-40B4-BE49-F238E27FC236}">
                <a16:creationId xmlns:a16="http://schemas.microsoft.com/office/drawing/2014/main" id="{A56B7CF0-CDA9-F64F-D7B1-17586CD16252}"/>
              </a:ext>
            </a:extLst>
          </p:cNvPr>
          <p:cNvSpPr txBox="1"/>
          <p:nvPr/>
        </p:nvSpPr>
        <p:spPr>
          <a:xfrm>
            <a:off x="3552547" y="6972300"/>
            <a:ext cx="5110510" cy="1732590"/>
          </a:xfrm>
          <a:prstGeom prst="rect">
            <a:avLst/>
          </a:prstGeom>
        </p:spPr>
        <p:txBody>
          <a:bodyPr wrap="square" lIns="0" tIns="0" rIns="0" bIns="0" rtlCol="0" anchor="t">
            <a:spAutoFit/>
          </a:bodyPr>
          <a:lstStyle/>
          <a:p>
            <a:pPr marL="342900" indent="-342900">
              <a:lnSpc>
                <a:spcPts val="2730"/>
              </a:lnSpc>
              <a:buFont typeface="Arial" panose="020B0604020202020204" pitchFamily="34" charset="0"/>
              <a:buChar char="•"/>
            </a:pPr>
            <a:r>
              <a:rPr lang="en-US" sz="2400" dirty="0">
                <a:solidFill>
                  <a:srgbClr val="FFFFFF"/>
                </a:solidFill>
                <a:latin typeface="DM Sans Italics"/>
              </a:rPr>
              <a:t>Discover how network analysis can enhance humanities research </a:t>
            </a:r>
          </a:p>
          <a:p>
            <a:pPr marL="342900" indent="-342900">
              <a:lnSpc>
                <a:spcPts val="2730"/>
              </a:lnSpc>
              <a:buFont typeface="Arial" panose="020B0604020202020204" pitchFamily="34" charset="0"/>
              <a:buChar char="•"/>
            </a:pPr>
            <a:r>
              <a:rPr lang="en-US" sz="2400" dirty="0">
                <a:solidFill>
                  <a:srgbClr val="FFFFFF"/>
                </a:solidFill>
                <a:latin typeface="DM Sans Italics"/>
              </a:rPr>
              <a:t>Uncover hidden patterns and connections within humanities data</a:t>
            </a:r>
          </a:p>
        </p:txBody>
      </p:sp>
      <p:sp>
        <p:nvSpPr>
          <p:cNvPr id="105" name="TextBox 53">
            <a:extLst>
              <a:ext uri="{FF2B5EF4-FFF2-40B4-BE49-F238E27FC236}">
                <a16:creationId xmlns:a16="http://schemas.microsoft.com/office/drawing/2014/main" id="{518367BA-8871-2F49-BF0E-7AA5747821F5}"/>
              </a:ext>
            </a:extLst>
          </p:cNvPr>
          <p:cNvSpPr txBox="1"/>
          <p:nvPr/>
        </p:nvSpPr>
        <p:spPr>
          <a:xfrm>
            <a:off x="3552546" y="6134100"/>
            <a:ext cx="5110509" cy="708527"/>
          </a:xfrm>
          <a:prstGeom prst="rect">
            <a:avLst/>
          </a:prstGeom>
        </p:spPr>
        <p:txBody>
          <a:bodyPr wrap="square" lIns="0" tIns="0" rIns="0" bIns="0" rtlCol="0" anchor="t">
            <a:spAutoFit/>
          </a:bodyPr>
          <a:lstStyle/>
          <a:p>
            <a:pPr>
              <a:lnSpc>
                <a:spcPts val="2730"/>
              </a:lnSpc>
            </a:pPr>
            <a:r>
              <a:rPr lang="en-US" sz="2800" dirty="0">
                <a:solidFill>
                  <a:srgbClr val="FFFFFF"/>
                </a:solidFill>
                <a:latin typeface="DM Sans Bold"/>
              </a:rPr>
              <a:t>HUMANITIES NETWORK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7574679"/>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918610" y="8394229"/>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6" name="AutoShape 6"/>
          <p:cNvSpPr/>
          <p:nvPr/>
        </p:nvSpPr>
        <p:spPr>
          <a:xfrm>
            <a:off x="13704664" y="870690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7" name="AutoShape 7"/>
          <p:cNvSpPr/>
          <p:nvPr/>
        </p:nvSpPr>
        <p:spPr>
          <a:xfrm>
            <a:off x="13525062" y="906537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8" name="AutoShape 8"/>
          <p:cNvSpPr/>
          <p:nvPr/>
        </p:nvSpPr>
        <p:spPr>
          <a:xfrm>
            <a:off x="13398407" y="9451643"/>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9" name="AutoShape 9"/>
          <p:cNvSpPr/>
          <p:nvPr/>
        </p:nvSpPr>
        <p:spPr>
          <a:xfrm>
            <a:off x="13254553" y="989132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10" name="TextBox 10"/>
          <p:cNvSpPr txBox="1"/>
          <p:nvPr/>
        </p:nvSpPr>
        <p:spPr>
          <a:xfrm>
            <a:off x="2041290" y="2857500"/>
            <a:ext cx="14205421" cy="2564805"/>
          </a:xfrm>
          <a:prstGeom prst="rect">
            <a:avLst/>
          </a:prstGeom>
        </p:spPr>
        <p:txBody>
          <a:bodyPr wrap="square" lIns="0" tIns="0" rIns="0" bIns="0" rtlCol="0" anchor="t">
            <a:spAutoFit/>
          </a:bodyPr>
          <a:lstStyle/>
          <a:p>
            <a:pPr algn="ctr">
              <a:lnSpc>
                <a:spcPts val="9999"/>
              </a:lnSpc>
            </a:pPr>
            <a:r>
              <a:rPr lang="en-US" sz="9999" dirty="0">
                <a:solidFill>
                  <a:srgbClr val="227C9D"/>
                </a:solidFill>
                <a:latin typeface="Kollektif Bold"/>
              </a:rPr>
              <a:t>WHAT IS </a:t>
            </a:r>
            <a:br>
              <a:rPr lang="en-US" sz="9999" dirty="0">
                <a:solidFill>
                  <a:srgbClr val="227C9D"/>
                </a:solidFill>
                <a:latin typeface="Kollektif Bold"/>
              </a:rPr>
            </a:br>
            <a:r>
              <a:rPr lang="en-US" sz="9999" dirty="0">
                <a:solidFill>
                  <a:srgbClr val="227C9D"/>
                </a:solidFill>
                <a:latin typeface="Kollektif Bold"/>
              </a:rPr>
              <a:t>NETWORK ANALYSIS?</a:t>
            </a:r>
          </a:p>
        </p:txBody>
      </p:sp>
      <p:grpSp>
        <p:nvGrpSpPr>
          <p:cNvPr id="12" name="Group 12"/>
          <p:cNvGrpSpPr/>
          <p:nvPr/>
        </p:nvGrpSpPr>
        <p:grpSpPr>
          <a:xfrm rot="2700000">
            <a:off x="-1376391" y="-3093321"/>
            <a:ext cx="7415398" cy="3565095"/>
            <a:chOff x="0" y="0"/>
            <a:chExt cx="660400" cy="317500"/>
          </a:xfrm>
        </p:grpSpPr>
        <p:sp>
          <p:nvSpPr>
            <p:cNvPr id="13" name="Freeform 1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txBody>
            <a:bodyPr/>
            <a:lstStyle/>
            <a:p>
              <a:endParaRPr lang="en-US"/>
            </a:p>
          </p:txBody>
        </p:sp>
        <p:sp>
          <p:nvSpPr>
            <p:cNvPr id="14" name="TextBox 1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5" name="AutoShape 15"/>
          <p:cNvSpPr/>
          <p:nvPr/>
        </p:nvSpPr>
        <p:spPr>
          <a:xfrm>
            <a:off x="-1839005" y="-2273771"/>
            <a:ext cx="5185216" cy="5132702"/>
          </a:xfrm>
          <a:prstGeom prst="line">
            <a:avLst/>
          </a:prstGeom>
          <a:ln w="28575" cap="flat">
            <a:solidFill>
              <a:srgbClr val="8CA9AD"/>
            </a:solidFill>
            <a:prstDash val="solid"/>
            <a:headEnd type="none" w="sm" len="sm"/>
            <a:tailEnd type="none" w="sm" len="sm"/>
          </a:ln>
        </p:spPr>
        <p:txBody>
          <a:bodyPr/>
          <a:lstStyle/>
          <a:p>
            <a:endParaRPr lang="en-US"/>
          </a:p>
        </p:txBody>
      </p:sp>
      <p:sp>
        <p:nvSpPr>
          <p:cNvPr id="16" name="AutoShape 16"/>
          <p:cNvSpPr/>
          <p:nvPr/>
        </p:nvSpPr>
        <p:spPr>
          <a:xfrm>
            <a:off x="-2052951" y="-1961095"/>
            <a:ext cx="5038853" cy="5038853"/>
          </a:xfrm>
          <a:prstGeom prst="line">
            <a:avLst/>
          </a:prstGeom>
          <a:ln w="28575" cap="flat">
            <a:solidFill>
              <a:srgbClr val="8CA9AD"/>
            </a:solidFill>
            <a:prstDash val="solid"/>
            <a:headEnd type="none" w="sm" len="sm"/>
            <a:tailEnd type="none" w="sm" len="sm"/>
          </a:ln>
        </p:spPr>
        <p:txBody>
          <a:bodyPr/>
          <a:lstStyle/>
          <a:p>
            <a:endParaRPr lang="en-US"/>
          </a:p>
        </p:txBody>
      </p:sp>
      <p:sp>
        <p:nvSpPr>
          <p:cNvPr id="17" name="AutoShape 17"/>
          <p:cNvSpPr/>
          <p:nvPr/>
        </p:nvSpPr>
        <p:spPr>
          <a:xfrm>
            <a:off x="-2232553" y="-1602625"/>
            <a:ext cx="4867141" cy="4867141"/>
          </a:xfrm>
          <a:prstGeom prst="line">
            <a:avLst/>
          </a:prstGeom>
          <a:ln w="28575" cap="flat">
            <a:solidFill>
              <a:srgbClr val="8CA9AD"/>
            </a:solidFill>
            <a:prstDash val="solid"/>
            <a:headEnd type="none" w="sm" len="sm"/>
            <a:tailEnd type="none" w="sm" len="sm"/>
          </a:ln>
        </p:spPr>
        <p:txBody>
          <a:bodyPr/>
          <a:lstStyle/>
          <a:p>
            <a:endParaRPr lang="en-US"/>
          </a:p>
        </p:txBody>
      </p:sp>
      <p:sp>
        <p:nvSpPr>
          <p:cNvPr id="18" name="AutoShape 18"/>
          <p:cNvSpPr/>
          <p:nvPr/>
        </p:nvSpPr>
        <p:spPr>
          <a:xfrm>
            <a:off x="-2359208" y="-1216357"/>
            <a:ext cx="4690515" cy="4690515"/>
          </a:xfrm>
          <a:prstGeom prst="line">
            <a:avLst/>
          </a:prstGeom>
          <a:ln w="28575" cap="flat">
            <a:solidFill>
              <a:srgbClr val="8CA9AD"/>
            </a:solidFill>
            <a:prstDash val="solid"/>
            <a:headEnd type="none" w="sm" len="sm"/>
            <a:tailEnd type="none" w="sm" len="sm"/>
          </a:ln>
        </p:spPr>
        <p:txBody>
          <a:bodyPr/>
          <a:lstStyle/>
          <a:p>
            <a:endParaRPr lang="en-US"/>
          </a:p>
        </p:txBody>
      </p:sp>
      <p:sp>
        <p:nvSpPr>
          <p:cNvPr id="19" name="AutoShape 19"/>
          <p:cNvSpPr/>
          <p:nvPr/>
        </p:nvSpPr>
        <p:spPr>
          <a:xfrm>
            <a:off x="-2503062" y="-776680"/>
            <a:ext cx="4347674" cy="4347674"/>
          </a:xfrm>
          <a:prstGeom prst="line">
            <a:avLst/>
          </a:prstGeom>
          <a:ln w="28575" cap="flat">
            <a:solidFill>
              <a:srgbClr val="8CA9AD"/>
            </a:solidFill>
            <a:prstDash val="solid"/>
            <a:headEnd type="none" w="sm" len="sm"/>
            <a:tailEnd type="none" w="sm" len="sm"/>
          </a:ln>
        </p:spPr>
        <p:txBody>
          <a:bodyPr/>
          <a:lstStyle/>
          <a:p>
            <a:endParaRPr lang="en-US"/>
          </a:p>
        </p:txBody>
      </p:sp>
      <p:sp>
        <p:nvSpPr>
          <p:cNvPr id="20" name="AutoShape 20"/>
          <p:cNvSpPr/>
          <p:nvPr/>
        </p:nvSpPr>
        <p:spPr>
          <a:xfrm>
            <a:off x="-2623881" y="-332957"/>
            <a:ext cx="3963599" cy="3985594"/>
          </a:xfrm>
          <a:prstGeom prst="line">
            <a:avLst/>
          </a:prstGeom>
          <a:ln w="28575" cap="flat">
            <a:solidFill>
              <a:srgbClr val="8CA9AD"/>
            </a:solidFill>
            <a:prstDash val="solid"/>
            <a:headEnd type="none" w="sm" len="sm"/>
            <a:tailEnd type="none" w="sm" len="sm"/>
          </a:ln>
        </p:spPr>
        <p:txBody>
          <a:bodyPr/>
          <a:lstStyle/>
          <a:p>
            <a:endParaRPr lang="en-US"/>
          </a:p>
        </p:txBody>
      </p:sp>
      <p:sp>
        <p:nvSpPr>
          <p:cNvPr id="21" name="AutoShape 21"/>
          <p:cNvSpPr/>
          <p:nvPr/>
        </p:nvSpPr>
        <p:spPr>
          <a:xfrm>
            <a:off x="-2598114" y="228677"/>
            <a:ext cx="3377485" cy="3360058"/>
          </a:xfrm>
          <a:prstGeom prst="line">
            <a:avLst/>
          </a:prstGeom>
          <a:ln w="28575" cap="flat">
            <a:solidFill>
              <a:srgbClr val="8CA9AD"/>
            </a:solidFill>
            <a:prstDash val="solid"/>
            <a:headEnd type="none" w="sm" len="sm"/>
            <a:tailEnd type="none" w="sm" len="sm"/>
          </a:ln>
        </p:spPr>
        <p:txBody>
          <a:bodyPr/>
          <a:lstStyle/>
          <a:p>
            <a:endParaRPr lang="en-US"/>
          </a:p>
        </p:txBody>
      </p:sp>
      <p:sp>
        <p:nvSpPr>
          <p:cNvPr id="22" name="AutoShape 22"/>
          <p:cNvSpPr/>
          <p:nvPr/>
        </p:nvSpPr>
        <p:spPr>
          <a:xfrm>
            <a:off x="-2509797" y="905760"/>
            <a:ext cx="2628598" cy="2671969"/>
          </a:xfrm>
          <a:prstGeom prst="line">
            <a:avLst/>
          </a:prstGeom>
          <a:ln w="28575" cap="flat">
            <a:solidFill>
              <a:srgbClr val="8CA9AD"/>
            </a:solidFill>
            <a:prstDash val="solid"/>
            <a:headEnd type="none" w="sm" len="sm"/>
            <a:tailEnd type="none" w="sm" len="sm"/>
          </a:ln>
        </p:spPr>
        <p:txBody>
          <a:bodyPr/>
          <a:lstStyle/>
          <a:p>
            <a:endParaRPr lang="en-US"/>
          </a:p>
        </p:txBody>
      </p:sp>
      <p:sp>
        <p:nvSpPr>
          <p:cNvPr id="23" name="Freeform 2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8" name="Freeform 2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Freeform 3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1" name="Freeform 3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2" name="Freeform 3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3" name="Freeform 3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4" name="Freeform 3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5" name="Freeform 3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Freeform 3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7" name="Freeform 3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8" name="Freeform 3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9" name="Freeform 3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0" name="TextBox 11">
            <a:extLst>
              <a:ext uri="{FF2B5EF4-FFF2-40B4-BE49-F238E27FC236}">
                <a16:creationId xmlns:a16="http://schemas.microsoft.com/office/drawing/2014/main" id="{CD944470-1910-9253-7ED8-C34091CFD122}"/>
              </a:ext>
            </a:extLst>
          </p:cNvPr>
          <p:cNvSpPr txBox="1"/>
          <p:nvPr/>
        </p:nvSpPr>
        <p:spPr>
          <a:xfrm>
            <a:off x="3784200" y="5546725"/>
            <a:ext cx="10719600" cy="1737655"/>
          </a:xfrm>
          <a:prstGeom prst="rect">
            <a:avLst/>
          </a:prstGeom>
        </p:spPr>
        <p:txBody>
          <a:bodyPr lIns="0" tIns="0" rIns="0" bIns="0" rtlCol="0" anchor="t">
            <a:spAutoFit/>
          </a:bodyPr>
          <a:lstStyle/>
          <a:p>
            <a:pPr algn="ctr">
              <a:lnSpc>
                <a:spcPts val="3360"/>
              </a:lnSpc>
            </a:pPr>
            <a:r>
              <a:rPr lang="en-US" sz="2800" dirty="0">
                <a:solidFill>
                  <a:srgbClr val="545454"/>
                </a:solidFill>
                <a:latin typeface="DM Sans"/>
              </a:rPr>
              <a:t>Network analysis is a computational method for studying the relationships between interconnected objects or entities. In the context of digital humanities, network analysis can be used to do a number of things. </a:t>
            </a:r>
          </a:p>
        </p:txBody>
      </p:sp>
    </p:spTree>
    <p:extLst>
      <p:ext uri="{BB962C8B-B14F-4D97-AF65-F5344CB8AC3E}">
        <p14:creationId xmlns:p14="http://schemas.microsoft.com/office/powerpoint/2010/main" val="289286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079487-EA3E-3DA0-FD10-273A81638F3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80"/>
                    </a14:imgEffect>
                    <a14:imgEffect>
                      <a14:brightnessContrast bright="-25000"/>
                    </a14:imgEffect>
                  </a14:imgLayer>
                </a14:imgProps>
              </a:ext>
            </a:extLst>
          </a:blip>
          <a:srcRect r="6318"/>
          <a:stretch/>
        </p:blipFill>
        <p:spPr>
          <a:xfrm>
            <a:off x="0" y="0"/>
            <a:ext cx="18288000" cy="10287000"/>
          </a:xfrm>
          <a:prstGeom prst="rect">
            <a:avLst/>
          </a:prstGeom>
        </p:spPr>
      </p:pic>
      <p:sp>
        <p:nvSpPr>
          <p:cNvPr id="8" name="TextBox 10">
            <a:extLst>
              <a:ext uri="{FF2B5EF4-FFF2-40B4-BE49-F238E27FC236}">
                <a16:creationId xmlns:a16="http://schemas.microsoft.com/office/drawing/2014/main" id="{B7A02A47-B6BB-568D-B831-5695BB08BECE}"/>
              </a:ext>
            </a:extLst>
          </p:cNvPr>
          <p:cNvSpPr txBox="1"/>
          <p:nvPr/>
        </p:nvSpPr>
        <p:spPr>
          <a:xfrm>
            <a:off x="2041290" y="3286229"/>
            <a:ext cx="14205421" cy="3714543"/>
          </a:xfrm>
          <a:prstGeom prst="rect">
            <a:avLst/>
          </a:prstGeom>
        </p:spPr>
        <p:txBody>
          <a:bodyPr wrap="square" lIns="0" tIns="0" rIns="0" bIns="0" rtlCol="0" anchor="t">
            <a:spAutoFit/>
          </a:bodyPr>
          <a:lstStyle/>
          <a:p>
            <a:pPr algn="ctr">
              <a:lnSpc>
                <a:spcPts val="7500"/>
              </a:lnSpc>
            </a:pPr>
            <a:r>
              <a:rPr lang="en-US" sz="4400" dirty="0">
                <a:solidFill>
                  <a:schemeClr val="bg1"/>
                </a:solidFill>
                <a:latin typeface="Kollektif Bold"/>
              </a:rPr>
              <a:t>MAP AND VISUALIZE CONNECTIONS BETWEEN CHARACTERS IN A NOVEL, THE RELATIONSHIPS BETWEEN SCHOLARS IN A FIELD OF STUDY, OR THE LINKS BETWEEN WEBSITES ON THE INTERNET.</a:t>
            </a:r>
          </a:p>
        </p:txBody>
      </p:sp>
    </p:spTree>
    <p:extLst>
      <p:ext uri="{BB962C8B-B14F-4D97-AF65-F5344CB8AC3E}">
        <p14:creationId xmlns:p14="http://schemas.microsoft.com/office/powerpoint/2010/main" val="93781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F1FEAF-1974-C105-F064-D04B471E1AC2}"/>
              </a:ext>
            </a:extLst>
          </p:cNvPr>
          <p:cNvPicPr>
            <a:picLocks noChangeAspect="1"/>
          </p:cNvPicPr>
          <p:nvPr/>
        </p:nvPicPr>
        <p:blipFill rotWithShape="1">
          <a:blip r:embed="rId3"/>
          <a:srcRect r="16106"/>
          <a:stretch/>
        </p:blipFill>
        <p:spPr>
          <a:xfrm>
            <a:off x="0" y="0"/>
            <a:ext cx="18288000" cy="10287000"/>
          </a:xfrm>
          <a:prstGeom prst="rect">
            <a:avLst/>
          </a:prstGeom>
        </p:spPr>
      </p:pic>
      <p:grpSp>
        <p:nvGrpSpPr>
          <p:cNvPr id="6" name="Group 5">
            <a:extLst>
              <a:ext uri="{FF2B5EF4-FFF2-40B4-BE49-F238E27FC236}">
                <a16:creationId xmlns:a16="http://schemas.microsoft.com/office/drawing/2014/main" id="{B28AD41B-168C-27BD-544C-4631E9A809BC}"/>
              </a:ext>
            </a:extLst>
          </p:cNvPr>
          <p:cNvGrpSpPr/>
          <p:nvPr/>
        </p:nvGrpSpPr>
        <p:grpSpPr>
          <a:xfrm>
            <a:off x="0" y="0"/>
            <a:ext cx="9144000" cy="10287000"/>
            <a:chOff x="0" y="0"/>
            <a:chExt cx="9144000" cy="10287000"/>
          </a:xfrm>
        </p:grpSpPr>
        <p:pic>
          <p:nvPicPr>
            <p:cNvPr id="2" name="Picture 1">
              <a:extLst>
                <a:ext uri="{FF2B5EF4-FFF2-40B4-BE49-F238E27FC236}">
                  <a16:creationId xmlns:a16="http://schemas.microsoft.com/office/drawing/2014/main" id="{DC3DBE88-F681-7DF0-6E0B-351FA26BD793}"/>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80"/>
                      </a14:imgEffect>
                      <a14:imgEffect>
                        <a14:brightnessContrast bright="-25000"/>
                      </a14:imgEffect>
                    </a14:imgLayer>
                  </a14:imgProps>
                </a:ext>
              </a:extLst>
            </a:blip>
            <a:srcRect r="53159"/>
            <a:stretch/>
          </p:blipFill>
          <p:spPr>
            <a:xfrm>
              <a:off x="0" y="0"/>
              <a:ext cx="9144000" cy="10287000"/>
            </a:xfrm>
            <a:prstGeom prst="rect">
              <a:avLst/>
            </a:prstGeom>
          </p:spPr>
        </p:pic>
        <p:sp>
          <p:nvSpPr>
            <p:cNvPr id="3" name="TextBox 3">
              <a:extLst>
                <a:ext uri="{FF2B5EF4-FFF2-40B4-BE49-F238E27FC236}">
                  <a16:creationId xmlns:a16="http://schemas.microsoft.com/office/drawing/2014/main" id="{BEC50326-9845-B769-EF12-6C1B54A8E55D}"/>
                </a:ext>
              </a:extLst>
            </p:cNvPr>
            <p:cNvSpPr txBox="1"/>
            <p:nvPr/>
          </p:nvSpPr>
          <p:spPr>
            <a:xfrm>
              <a:off x="914400" y="2107465"/>
              <a:ext cx="6967300" cy="2135585"/>
            </a:xfrm>
            <a:prstGeom prst="rect">
              <a:avLst/>
            </a:prstGeom>
          </p:spPr>
          <p:txBody>
            <a:bodyPr lIns="0" tIns="0" rIns="0" bIns="0" rtlCol="0" anchor="t">
              <a:spAutoFit/>
            </a:bodyPr>
            <a:lstStyle/>
            <a:p>
              <a:pPr>
                <a:lnSpc>
                  <a:spcPts val="5544"/>
                </a:lnSpc>
              </a:pPr>
              <a:r>
                <a:rPr lang="en-US" sz="8000" dirty="0">
                  <a:solidFill>
                    <a:schemeClr val="bg1"/>
                  </a:solidFill>
                  <a:latin typeface="Kollektif Bold"/>
                </a:rPr>
                <a:t>SIX DEGREES OF FRANCIS BACON</a:t>
              </a:r>
            </a:p>
          </p:txBody>
        </p:sp>
        <p:sp>
          <p:nvSpPr>
            <p:cNvPr id="5" name="TextBox 27">
              <a:extLst>
                <a:ext uri="{FF2B5EF4-FFF2-40B4-BE49-F238E27FC236}">
                  <a16:creationId xmlns:a16="http://schemas.microsoft.com/office/drawing/2014/main" id="{75456E53-5FB0-552E-9822-C1702236DEDA}"/>
                </a:ext>
              </a:extLst>
            </p:cNvPr>
            <p:cNvSpPr txBox="1"/>
            <p:nvPr/>
          </p:nvSpPr>
          <p:spPr>
            <a:xfrm>
              <a:off x="914400" y="4406838"/>
              <a:ext cx="6713943" cy="3098862"/>
            </a:xfrm>
            <a:prstGeom prst="rect">
              <a:avLst/>
            </a:prstGeom>
          </p:spPr>
          <p:txBody>
            <a:bodyPr lIns="0" tIns="0" rIns="0" bIns="0" rtlCol="0" anchor="t">
              <a:spAutoFit/>
            </a:bodyPr>
            <a:lstStyle/>
            <a:p>
              <a:pPr>
                <a:lnSpc>
                  <a:spcPts val="3000"/>
                </a:lnSpc>
              </a:pPr>
              <a:r>
                <a:rPr lang="en-US" sz="3200" dirty="0">
                  <a:solidFill>
                    <a:schemeClr val="bg1"/>
                  </a:solidFill>
                  <a:latin typeface="DM Sans"/>
                </a:rPr>
                <a:t>This project aims to map the social network of early modern Britain (1500-1700), centered on the influential figure of Francis Bacon. </a:t>
              </a:r>
            </a:p>
            <a:p>
              <a:pPr>
                <a:lnSpc>
                  <a:spcPts val="3000"/>
                </a:lnSpc>
              </a:pPr>
              <a:endParaRPr lang="en-US" sz="3200" dirty="0">
                <a:solidFill>
                  <a:schemeClr val="bg1"/>
                </a:solidFill>
                <a:latin typeface="DM Sans"/>
              </a:endParaRPr>
            </a:p>
            <a:p>
              <a:pPr>
                <a:lnSpc>
                  <a:spcPts val="3000"/>
                </a:lnSpc>
              </a:pPr>
              <a:r>
                <a:rPr lang="en-US" sz="3200" dirty="0">
                  <a:solidFill>
                    <a:schemeClr val="bg1"/>
                  </a:solidFill>
                  <a:latin typeface="DM Sans"/>
                </a:rPr>
                <a:t>Project website: </a:t>
              </a:r>
              <a:r>
                <a:rPr lang="en-US" sz="3200" b="1" dirty="0">
                  <a:solidFill>
                    <a:srgbClr val="FE6D73"/>
                  </a:solidFill>
                  <a:latin typeface="DM Sans"/>
                  <a:hlinkClick r:id="rId6">
                    <a:extLst>
                      <a:ext uri="{A12FA001-AC4F-418D-AE19-62706E023703}">
                        <ahyp:hlinkClr xmlns:ahyp="http://schemas.microsoft.com/office/drawing/2018/hyperlinkcolor" val="tx"/>
                      </a:ext>
                    </a:extLst>
                  </a:hlinkClick>
                </a:rPr>
                <a:t>http://www.sixdegreesoffrancisbacon.com/</a:t>
              </a:r>
              <a:r>
                <a:rPr lang="en-US" sz="3200" b="1" dirty="0">
                  <a:solidFill>
                    <a:srgbClr val="FE6D73"/>
                  </a:solidFill>
                  <a:latin typeface="DM Sans"/>
                </a:rPr>
                <a:t> </a:t>
              </a:r>
            </a:p>
          </p:txBody>
        </p:sp>
      </p:grpSp>
    </p:spTree>
    <p:extLst>
      <p:ext uri="{BB962C8B-B14F-4D97-AF65-F5344CB8AC3E}">
        <p14:creationId xmlns:p14="http://schemas.microsoft.com/office/powerpoint/2010/main" val="13084382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079487-EA3E-3DA0-FD10-273A81638F3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80"/>
                    </a14:imgEffect>
                    <a14:imgEffect>
                      <a14:brightnessContrast bright="-25000"/>
                    </a14:imgEffect>
                  </a14:imgLayer>
                </a14:imgProps>
              </a:ext>
            </a:extLst>
          </a:blip>
          <a:srcRect r="6318"/>
          <a:stretch/>
        </p:blipFill>
        <p:spPr>
          <a:xfrm>
            <a:off x="0" y="0"/>
            <a:ext cx="18288000" cy="10287000"/>
          </a:xfrm>
          <a:prstGeom prst="rect">
            <a:avLst/>
          </a:prstGeom>
        </p:spPr>
      </p:pic>
      <p:sp>
        <p:nvSpPr>
          <p:cNvPr id="8" name="TextBox 10">
            <a:extLst>
              <a:ext uri="{FF2B5EF4-FFF2-40B4-BE49-F238E27FC236}">
                <a16:creationId xmlns:a16="http://schemas.microsoft.com/office/drawing/2014/main" id="{B7A02A47-B6BB-568D-B831-5695BB08BECE}"/>
              </a:ext>
            </a:extLst>
          </p:cNvPr>
          <p:cNvSpPr txBox="1"/>
          <p:nvPr/>
        </p:nvSpPr>
        <p:spPr>
          <a:xfrm>
            <a:off x="2041290" y="3286229"/>
            <a:ext cx="14205421" cy="3714543"/>
          </a:xfrm>
          <a:prstGeom prst="rect">
            <a:avLst/>
          </a:prstGeom>
        </p:spPr>
        <p:txBody>
          <a:bodyPr wrap="square" lIns="0" tIns="0" rIns="0" bIns="0" rtlCol="0" anchor="t">
            <a:spAutoFit/>
          </a:bodyPr>
          <a:lstStyle/>
          <a:p>
            <a:pPr algn="ctr">
              <a:lnSpc>
                <a:spcPts val="7500"/>
              </a:lnSpc>
            </a:pPr>
            <a:r>
              <a:rPr lang="en-US" sz="4400" dirty="0">
                <a:solidFill>
                  <a:schemeClr val="bg1"/>
                </a:solidFill>
                <a:latin typeface="Kollektif Bold"/>
              </a:rPr>
              <a:t>IDENTIFY THE “MOST IMPORTANT” PEOPLE IN A SOCIAL NETWORK, THE “MOST INFLUENTIAL” PAPERS IN A FIELD OF STUDY, OR THE “MOST POPULAR” WEBSITES ON THE INTERNET. </a:t>
            </a:r>
          </a:p>
        </p:txBody>
      </p:sp>
    </p:spTree>
    <p:extLst>
      <p:ext uri="{BB962C8B-B14F-4D97-AF65-F5344CB8AC3E}">
        <p14:creationId xmlns:p14="http://schemas.microsoft.com/office/powerpoint/2010/main" val="366349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1235</TotalTime>
  <Words>4984</Words>
  <Application>Microsoft Office PowerPoint</Application>
  <PresentationFormat>Custom</PresentationFormat>
  <Paragraphs>439</Paragraphs>
  <Slides>44</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DM Sans Italics</vt:lpstr>
      <vt:lpstr>IBM Plex Sans Bold</vt:lpstr>
      <vt:lpstr>DM Sans Bold</vt:lpstr>
      <vt:lpstr>DM Sans</vt:lpstr>
      <vt:lpstr>Kollektif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Modern Business Infographic Presentation</dc:title>
  <dc:creator>Ruby Martinez</dc:creator>
  <cp:lastModifiedBy>Martinez, Ruby Lorraine</cp:lastModifiedBy>
  <cp:revision>41</cp:revision>
  <dcterms:created xsi:type="dcterms:W3CDTF">2006-08-16T00:00:00Z</dcterms:created>
  <dcterms:modified xsi:type="dcterms:W3CDTF">2023-11-23T02:59:32Z</dcterms:modified>
  <dc:identifier>DAF00fs5kHw</dc:identifier>
</cp:coreProperties>
</file>